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39"/>
  </p:notesMasterIdLst>
  <p:sldIdLst>
    <p:sldId id="256" r:id="rId2"/>
    <p:sldId id="306" r:id="rId3"/>
    <p:sldId id="309" r:id="rId4"/>
    <p:sldId id="328" r:id="rId5"/>
    <p:sldId id="342" r:id="rId6"/>
    <p:sldId id="307" r:id="rId7"/>
    <p:sldId id="310" r:id="rId8"/>
    <p:sldId id="308" r:id="rId9"/>
    <p:sldId id="311" r:id="rId10"/>
    <p:sldId id="270" r:id="rId11"/>
    <p:sldId id="348" r:id="rId12"/>
    <p:sldId id="334" r:id="rId13"/>
    <p:sldId id="312" r:id="rId14"/>
    <p:sldId id="313" r:id="rId15"/>
    <p:sldId id="314" r:id="rId16"/>
    <p:sldId id="338" r:id="rId17"/>
    <p:sldId id="335" r:id="rId18"/>
    <p:sldId id="339" r:id="rId19"/>
    <p:sldId id="337" r:id="rId20"/>
    <p:sldId id="344" r:id="rId21"/>
    <p:sldId id="287" r:id="rId22"/>
    <p:sldId id="343" r:id="rId23"/>
    <p:sldId id="345" r:id="rId24"/>
    <p:sldId id="346" r:id="rId25"/>
    <p:sldId id="347" r:id="rId26"/>
    <p:sldId id="327" r:id="rId27"/>
    <p:sldId id="332" r:id="rId28"/>
    <p:sldId id="331" r:id="rId29"/>
    <p:sldId id="322" r:id="rId30"/>
    <p:sldId id="324" r:id="rId31"/>
    <p:sldId id="325" r:id="rId32"/>
    <p:sldId id="326" r:id="rId33"/>
    <p:sldId id="333" r:id="rId34"/>
    <p:sldId id="341" r:id="rId35"/>
    <p:sldId id="349" r:id="rId36"/>
    <p:sldId id="340" r:id="rId37"/>
    <p:sldId id="350" r:id="rId3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 id="2" name="斎藤創" initials="斎藤創" lastIdx="1" clrIdx="1">
    <p:extLst>
      <p:ext uri="{19B8F6BF-5375-455C-9EA6-DF929625EA0E}">
        <p15:presenceInfo xmlns:p15="http://schemas.microsoft.com/office/powerpoint/2012/main" userId="斎藤創"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EC6"/>
    <a:srgbClr val="B2C5E7"/>
    <a:srgbClr val="40404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5495" autoAdjust="0"/>
  </p:normalViewPr>
  <p:slideViewPr>
    <p:cSldViewPr snapToGrid="0">
      <p:cViewPr varScale="1">
        <p:scale>
          <a:sx n="103" d="100"/>
          <a:sy n="103" d="100"/>
        </p:scale>
        <p:origin x="96" y="920"/>
      </p:cViewPr>
      <p:guideLst/>
    </p:cSldViewPr>
  </p:slideViewPr>
  <p:outlineViewPr>
    <p:cViewPr>
      <p:scale>
        <a:sx n="33" d="100"/>
        <a:sy n="33" d="100"/>
      </p:scale>
      <p:origin x="0" y="-3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8" tIns="45719" rIns="91438"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38" tIns="45719" rIns="91438" bIns="45719" rtlCol="0"/>
          <a:lstStyle>
            <a:lvl1pPr algn="r">
              <a:defRPr sz="1200"/>
            </a:lvl1pPr>
          </a:lstStyle>
          <a:p>
            <a:fld id="{026C4E3B-B044-4C92-892E-3A7D6D853C12}" type="datetimeFigureOut">
              <a:rPr kumimoji="1" lang="ja-JP" altLang="en-US" smtClean="0"/>
              <a:t>2020/10/21</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8" tIns="45719" rIns="91438" bIns="45719"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38" tIns="45719" rIns="91438"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438" tIns="45719" rIns="91438"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38" tIns="45719" rIns="91438" bIns="45719" rtlCol="0" anchor="b"/>
          <a:lstStyle>
            <a:lvl1pPr algn="r">
              <a:defRPr sz="1200"/>
            </a:lvl1pPr>
          </a:lstStyle>
          <a:p>
            <a:fld id="{B4E2E132-CC81-4DDA-82E7-9E9274AC8D36}" type="slidenum">
              <a:rPr kumimoji="1" lang="ja-JP" altLang="en-US" smtClean="0"/>
              <a:t>‹#›</a:t>
            </a:fld>
            <a:endParaRPr kumimoji="1" lang="ja-JP" altLang="en-US"/>
          </a:p>
        </p:txBody>
      </p:sp>
    </p:spTree>
    <p:extLst>
      <p:ext uri="{BB962C8B-B14F-4D97-AF65-F5344CB8AC3E}">
        <p14:creationId xmlns:p14="http://schemas.microsoft.com/office/powerpoint/2010/main" val="2684868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E2E132-CC81-4DDA-82E7-9E9274AC8D36}" type="slidenum">
              <a:rPr kumimoji="1" lang="ja-JP" altLang="en-US" smtClean="0"/>
              <a:t>9</a:t>
            </a:fld>
            <a:endParaRPr kumimoji="1" lang="ja-JP" altLang="en-US"/>
          </a:p>
        </p:txBody>
      </p:sp>
    </p:spTree>
    <p:extLst>
      <p:ext uri="{BB962C8B-B14F-4D97-AF65-F5344CB8AC3E}">
        <p14:creationId xmlns:p14="http://schemas.microsoft.com/office/powerpoint/2010/main" val="363776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E2E132-CC81-4DDA-82E7-9E9274AC8D36}" type="slidenum">
              <a:rPr kumimoji="1" lang="ja-JP" altLang="en-US" smtClean="0"/>
              <a:t>29</a:t>
            </a:fld>
            <a:endParaRPr kumimoji="1" lang="ja-JP" altLang="en-US"/>
          </a:p>
        </p:txBody>
      </p:sp>
    </p:spTree>
    <p:extLst>
      <p:ext uri="{BB962C8B-B14F-4D97-AF65-F5344CB8AC3E}">
        <p14:creationId xmlns:p14="http://schemas.microsoft.com/office/powerpoint/2010/main" val="23826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E2E132-CC81-4DDA-82E7-9E9274AC8D36}" type="slidenum">
              <a:rPr kumimoji="1" lang="ja-JP" altLang="en-US" smtClean="0"/>
              <a:t>32</a:t>
            </a:fld>
            <a:endParaRPr kumimoji="1" lang="ja-JP" altLang="en-US"/>
          </a:p>
        </p:txBody>
      </p:sp>
    </p:spTree>
    <p:extLst>
      <p:ext uri="{BB962C8B-B14F-4D97-AF65-F5344CB8AC3E}">
        <p14:creationId xmlns:p14="http://schemas.microsoft.com/office/powerpoint/2010/main" val="2641566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77AB14-3EB1-4FA8-9F9B-8E1886AA03B2}" type="datetime1">
              <a:rPr lang="en-US" altLang="ja-JP"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52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2D147-106A-42B0-A0F0-37CDF29D3ACB}" type="datetime1">
              <a:rPr lang="en-US" altLang="ja-JP"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054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1A445C-2DE9-40DF-B798-4CCAC7266476}" type="datetime1">
              <a:rPr lang="en-US" altLang="ja-JP"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50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D92B39-C75E-4A21-9395-BB1E0F42B0F0}" type="datetime1">
              <a:rPr lang="en-US" altLang="ja-JP"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6103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DA7C84-3C8F-4326-8759-42822DD3E842}" type="datetime1">
              <a:rPr lang="en-US" altLang="ja-JP"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15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46D6778-AADC-4EEB-BDB6-B75FD49C3865}" type="datetime1">
              <a:rPr lang="en-US" altLang="ja-JP"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2040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2EAB50-3F25-471A-B87B-4DD1A27E29DC}" type="datetime1">
              <a:rPr lang="en-US" altLang="ja-JP" smtClean="0"/>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182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D8739F-87E8-47C1-8D12-41B5ACE94BED}" type="datetime1">
              <a:rPr lang="en-US" altLang="ja-JP" smtClean="0"/>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43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EFBEE7-8E9F-408C-883E-8781FCCB16F8}" type="datetime1">
              <a:rPr lang="en-US" altLang="ja-JP" smtClean="0"/>
              <a:t>10/21/2020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15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0A301D-3330-4663-B3D0-650ECA5AA170}" type="datetime1">
              <a:rPr lang="en-US" altLang="ja-JP" smtClean="0"/>
              <a:t>10/21/2020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92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7C47CB-D52B-4511-88A6-58DAFEFC2693}" type="datetime1">
              <a:rPr lang="en-US" altLang="ja-JP"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932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9" name="Rectangle 8"/>
          <p:cNvSpPr/>
          <p:nvPr/>
        </p:nvSpPr>
        <p:spPr>
          <a:xfrm>
            <a:off x="15" y="6292744"/>
            <a:ext cx="12191985" cy="105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5FDBEE-6427-4FEF-9B13-7C441E3CF891}" type="datetime1">
              <a:rPr lang="en-US" altLang="ja-JP" smtClean="0"/>
              <a:t>10/21/2020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499667" y="6446837"/>
            <a:ext cx="1312025" cy="365125"/>
          </a:xfrm>
          <a:prstGeom prst="rect">
            <a:avLst/>
          </a:prstGeom>
        </p:spPr>
        <p:txBody>
          <a:bodyPr vert="horz" lIns="91440" tIns="45720" rIns="91440" bIns="45720" rtlCol="0" anchor="ctr"/>
          <a:lstStyle>
            <a:lvl1pPr algn="r">
              <a:defRPr sz="140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61328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85000"/>
        </a:lnSpc>
        <a:spcBef>
          <a:spcPct val="0"/>
        </a:spcBef>
        <a:buNone/>
        <a:defRPr kumimoji="1" sz="4800" b="1" kern="1200" spc="-50" baseline="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innovationlaw.jp/articles/"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FB081276-3760-4BDE-9A74-9726278F720E}"/>
              </a:ext>
            </a:extLst>
          </p:cNvPr>
          <p:cNvSpPr>
            <a:spLocks noGrp="1"/>
          </p:cNvSpPr>
          <p:nvPr>
            <p:ph type="subTitle" idx="1"/>
          </p:nvPr>
        </p:nvSpPr>
        <p:spPr>
          <a:xfrm>
            <a:off x="8299938" y="4741498"/>
            <a:ext cx="2855742" cy="1138624"/>
          </a:xfrm>
        </p:spPr>
        <p:txBody>
          <a:bodyPr>
            <a:normAutofit lnSpcReduction="10000"/>
          </a:bodyPr>
          <a:lstStyle/>
          <a:p>
            <a:r>
              <a:rPr lang="en-US" altLang="ja-JP" sz="1800" dirty="0">
                <a:solidFill>
                  <a:srgbClr val="404040"/>
                </a:solidFill>
                <a:latin typeface="メイリオ" panose="020B0604030504040204" pitchFamily="50" charset="-128"/>
                <a:ea typeface="メイリオ" panose="020B0604030504040204" pitchFamily="50" charset="-128"/>
              </a:rPr>
              <a:t>2020</a:t>
            </a:r>
            <a:r>
              <a:rPr lang="ja-JP" altLang="ja-JP" sz="1800" dirty="0">
                <a:solidFill>
                  <a:srgbClr val="404040"/>
                </a:solidFill>
                <a:latin typeface="メイリオ" panose="020B0604030504040204" pitchFamily="50" charset="-128"/>
                <a:ea typeface="メイリオ" panose="020B0604030504040204" pitchFamily="50" charset="-128"/>
              </a:rPr>
              <a:t>年</a:t>
            </a:r>
            <a:r>
              <a:rPr lang="en-US" altLang="ja-JP" sz="1800" dirty="0">
                <a:solidFill>
                  <a:srgbClr val="404040"/>
                </a:solidFill>
                <a:latin typeface="メイリオ" panose="020B0604030504040204" pitchFamily="50" charset="-128"/>
                <a:ea typeface="メイリオ" panose="020B0604030504040204" pitchFamily="50" charset="-128"/>
              </a:rPr>
              <a:t>10</a:t>
            </a:r>
            <a:r>
              <a:rPr lang="ja-JP" altLang="ja-JP" sz="1800" dirty="0">
                <a:solidFill>
                  <a:srgbClr val="404040"/>
                </a:solidFill>
                <a:latin typeface="メイリオ" panose="020B0604030504040204" pitchFamily="50" charset="-128"/>
                <a:ea typeface="メイリオ" panose="020B0604030504040204" pitchFamily="50" charset="-128"/>
              </a:rPr>
              <a:t>月</a:t>
            </a:r>
            <a:r>
              <a:rPr lang="en-US" altLang="ja-JP" sz="1800" dirty="0">
                <a:solidFill>
                  <a:srgbClr val="404040"/>
                </a:solidFill>
                <a:latin typeface="メイリオ" panose="020B0604030504040204" pitchFamily="50" charset="-128"/>
              </a:rPr>
              <a:t>20</a:t>
            </a:r>
            <a:r>
              <a:rPr lang="ja-JP" altLang="en-US" sz="1800" dirty="0">
                <a:solidFill>
                  <a:srgbClr val="404040"/>
                </a:solidFill>
                <a:latin typeface="メイリオ" panose="020B0604030504040204" pitchFamily="50" charset="-128"/>
                <a:ea typeface="メイリオ" panose="020B0604030504040204" pitchFamily="50" charset="-128"/>
              </a:rPr>
              <a:t>日　　</a:t>
            </a:r>
            <a:endParaRPr lang="ja-JP" altLang="ja-JP" sz="1800" dirty="0">
              <a:solidFill>
                <a:srgbClr val="404040"/>
              </a:solidFill>
              <a:latin typeface="メイリオ" panose="020B0604030504040204" pitchFamily="50" charset="-128"/>
              <a:ea typeface="メイリオ" panose="020B0604030504040204" pitchFamily="50" charset="-128"/>
            </a:endParaRPr>
          </a:p>
          <a:p>
            <a:r>
              <a:rPr lang="ja-JP" altLang="ja-JP" sz="1800" dirty="0">
                <a:solidFill>
                  <a:srgbClr val="404040"/>
                </a:solidFill>
                <a:latin typeface="メイリオ" panose="020B0604030504040204" pitchFamily="50" charset="-128"/>
                <a:ea typeface="メイリオ" panose="020B0604030504040204" pitchFamily="50" charset="-128"/>
              </a:rPr>
              <a:t>創・佐藤法律事務所</a:t>
            </a:r>
          </a:p>
          <a:p>
            <a:r>
              <a:rPr lang="ja-JP" altLang="ja-JP" sz="1800" dirty="0">
                <a:solidFill>
                  <a:srgbClr val="404040"/>
                </a:solidFill>
                <a:latin typeface="メイリオ" panose="020B0604030504040204" pitchFamily="50" charset="-128"/>
                <a:ea typeface="メイリオ" panose="020B0604030504040204" pitchFamily="50" charset="-128"/>
              </a:rPr>
              <a:t>弁護士　斎藤　創</a:t>
            </a:r>
          </a:p>
          <a:p>
            <a:endParaRPr lang="ja-JP" altLang="ja-JP" sz="1800" dirty="0">
              <a:latin typeface="メイリオ" panose="020B0604030504040204" pitchFamily="50" charset="-128"/>
              <a:ea typeface="メイリオ" panose="020B0604030504040204" pitchFamily="50" charset="-128"/>
            </a:endParaRPr>
          </a:p>
          <a:p>
            <a:endParaRPr kumimoji="1" lang="ja-JP" altLang="en-US" sz="18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16EACA65-9EF5-4139-979B-D9A29FC52B94}"/>
              </a:ext>
            </a:extLst>
          </p:cNvPr>
          <p:cNvSpPr txBox="1"/>
          <p:nvPr/>
        </p:nvSpPr>
        <p:spPr>
          <a:xfrm>
            <a:off x="8299938" y="5880122"/>
            <a:ext cx="3800007" cy="369332"/>
          </a:xfrm>
          <a:prstGeom prst="rect">
            <a:avLst/>
          </a:prstGeom>
          <a:noFill/>
        </p:spPr>
        <p:txBody>
          <a:bodyPr wrap="square" rtlCol="0">
            <a:spAutoFit/>
          </a:bodyPr>
          <a:lstStyle/>
          <a:p>
            <a:r>
              <a:rPr kumimoji="1" lang="en-US" altLang="ja-JP" dirty="0">
                <a:solidFill>
                  <a:srgbClr val="404040"/>
                </a:solidFill>
                <a:latin typeface="メイリオ" panose="020B0604030504040204" pitchFamily="50" charset="-128"/>
                <a:ea typeface="メイリオ" panose="020B0604030504040204" pitchFamily="50" charset="-128"/>
              </a:rPr>
              <a:t>s.saito@innovationlaw.jp</a:t>
            </a:r>
            <a:endParaRPr kumimoji="1" lang="ja-JP" altLang="en-US" dirty="0">
              <a:solidFill>
                <a:srgbClr val="404040"/>
              </a:solidFill>
              <a:latin typeface="メイリオ" panose="020B0604030504040204" pitchFamily="50" charset="-128"/>
              <a:ea typeface="メイリオ" panose="020B0604030504040204" pitchFamily="50" charset="-128"/>
            </a:endParaRPr>
          </a:p>
        </p:txBody>
      </p:sp>
      <p:sp>
        <p:nvSpPr>
          <p:cNvPr id="6" name="タイトル 5">
            <a:extLst>
              <a:ext uri="{FF2B5EF4-FFF2-40B4-BE49-F238E27FC236}">
                <a16:creationId xmlns:a16="http://schemas.microsoft.com/office/drawing/2014/main" id="{04565A53-C5A6-4D2E-BD5B-191757C8F3AD}"/>
              </a:ext>
            </a:extLst>
          </p:cNvPr>
          <p:cNvSpPr>
            <a:spLocks noGrp="1"/>
          </p:cNvSpPr>
          <p:nvPr>
            <p:ph type="ctrTitle"/>
          </p:nvPr>
        </p:nvSpPr>
        <p:spPr/>
        <p:txBody>
          <a:bodyPr anchor="ctr" anchorCtr="0">
            <a:normAutofit/>
          </a:bodyPr>
          <a:lstStyle/>
          <a:p>
            <a:pPr algn="ctr"/>
            <a:r>
              <a:rPr lang="en-US" altLang="ja-JP" sz="5400" b="1" cap="all" spc="200" dirty="0" err="1">
                <a:solidFill>
                  <a:srgbClr val="404040"/>
                </a:solidFill>
                <a:latin typeface="メイリオ" panose="020B0604030504040204" pitchFamily="50" charset="-128"/>
                <a:ea typeface="メイリオ" panose="020B0604030504040204" pitchFamily="50" charset="-128"/>
                <a:cs typeface="+mn-cs"/>
              </a:rPr>
              <a:t>DeFi</a:t>
            </a:r>
            <a:r>
              <a:rPr lang="ja-JP" altLang="en-US" sz="5400" b="1" cap="all" spc="200" dirty="0">
                <a:solidFill>
                  <a:srgbClr val="404040"/>
                </a:solidFill>
                <a:latin typeface="メイリオ" panose="020B0604030504040204" pitchFamily="50" charset="-128"/>
                <a:ea typeface="メイリオ" panose="020B0604030504040204" pitchFamily="50" charset="-128"/>
                <a:cs typeface="+mn-cs"/>
              </a:rPr>
              <a:t>と日本法</a:t>
            </a:r>
          </a:p>
        </p:txBody>
      </p:sp>
      <p:sp>
        <p:nvSpPr>
          <p:cNvPr id="2" name="スライド番号プレースホルダー 1"/>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9803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2F871629-25F6-43FB-A778-D85F7DDF686D}"/>
              </a:ext>
            </a:extLst>
          </p:cNvPr>
          <p:cNvSpPr txBox="1">
            <a:spLocks/>
          </p:cNvSpPr>
          <p:nvPr/>
        </p:nvSpPr>
        <p:spPr>
          <a:xfrm>
            <a:off x="1035981" y="4988748"/>
            <a:ext cx="10120038" cy="1056554"/>
          </a:xfrm>
          <a:prstGeom prst="rect">
            <a:avLst/>
          </a:prstGeom>
          <a:ln w="6350">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 indent="-91440" algn="just">
              <a:spcBef>
                <a:spcPts val="1200"/>
              </a:spcBef>
              <a:spcAft>
                <a:spcPts val="200"/>
              </a:spcAft>
              <a:buClr>
                <a:schemeClr val="accent1"/>
              </a:buClr>
              <a:buSzPct val="100000"/>
              <a:buFont typeface="Calibri" panose="020F0502020204030204" pitchFamily="34" charset="0"/>
              <a:buChar char=" "/>
            </a:pP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暗号資産、ステーブルコインを貸付、</a:t>
            </a:r>
            <a:r>
              <a:rPr kumimoji="1" lang="en-US" altLang="ja-JP" sz="2000" spc="30" dirty="0" err="1">
                <a:solidFill>
                  <a:schemeClr val="tx1">
                    <a:lumMod val="75000"/>
                    <a:lumOff val="25000"/>
                  </a:schemeClr>
                </a:solidFill>
                <a:latin typeface="メイリオ" panose="020B0604030504040204" pitchFamily="50" charset="-128"/>
                <a:ea typeface="メイリオ" panose="020B0604030504040204" pitchFamily="50" charset="-128"/>
                <a:cs typeface="+mn-cs"/>
              </a:rPr>
              <a:t>cToken</a:t>
            </a: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というトークンを得る</a:t>
            </a:r>
            <a:endParaRPr kumimoji="1" lang="en-US" altLang="ja-JP"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a:p>
            <a:pPr marL="91440" indent="-91440" algn="just">
              <a:spcBef>
                <a:spcPts val="1200"/>
              </a:spcBef>
              <a:spcAft>
                <a:spcPts val="200"/>
              </a:spcAft>
              <a:buClr>
                <a:schemeClr val="accent1"/>
              </a:buClr>
              <a:buSzPct val="100000"/>
              <a:buFont typeface="Calibri" panose="020F0502020204030204" pitchFamily="34" charset="0"/>
              <a:buChar char=" "/>
            </a:pP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Ｃ</a:t>
            </a:r>
            <a:r>
              <a:rPr kumimoji="1" lang="en-US" altLang="ja-JP"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token</a:t>
            </a: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を担保に、暗号資産、ステーブルコインの貸し付けを受けられる</a:t>
            </a:r>
            <a:endParaRPr kumimoji="1" 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p:txBody>
      </p:sp>
      <p:grpSp>
        <p:nvGrpSpPr>
          <p:cNvPr id="9" name="グループ化 8">
            <a:extLst>
              <a:ext uri="{FF2B5EF4-FFF2-40B4-BE49-F238E27FC236}">
                <a16:creationId xmlns:a16="http://schemas.microsoft.com/office/drawing/2014/main" id="{ADD18B35-EE1A-484A-8F67-738B0532D630}"/>
              </a:ext>
            </a:extLst>
          </p:cNvPr>
          <p:cNvGrpSpPr/>
          <p:nvPr/>
        </p:nvGrpSpPr>
        <p:grpSpPr>
          <a:xfrm>
            <a:off x="1752528" y="1916570"/>
            <a:ext cx="8309830" cy="2880000"/>
            <a:chOff x="1752528" y="1916570"/>
            <a:chExt cx="8309830" cy="2880000"/>
          </a:xfrm>
        </p:grpSpPr>
        <p:grpSp>
          <p:nvGrpSpPr>
            <p:cNvPr id="63" name="Group 62">
              <a:extLst>
                <a:ext uri="{FF2B5EF4-FFF2-40B4-BE49-F238E27FC236}">
                  <a16:creationId xmlns:a16="http://schemas.microsoft.com/office/drawing/2014/main" id="{6E55D0D5-C44E-44A5-8541-88776586C390}"/>
                </a:ext>
              </a:extLst>
            </p:cNvPr>
            <p:cNvGrpSpPr/>
            <p:nvPr/>
          </p:nvGrpSpPr>
          <p:grpSpPr>
            <a:xfrm>
              <a:off x="2413910" y="2900932"/>
              <a:ext cx="7648448" cy="1257463"/>
              <a:chOff x="2032932" y="2751985"/>
              <a:chExt cx="8024352" cy="1262848"/>
            </a:xfrm>
          </p:grpSpPr>
          <p:grpSp>
            <p:nvGrpSpPr>
              <p:cNvPr id="13" name="Group 12">
                <a:extLst>
                  <a:ext uri="{FF2B5EF4-FFF2-40B4-BE49-F238E27FC236}">
                    <a16:creationId xmlns:a16="http://schemas.microsoft.com/office/drawing/2014/main" id="{4079EC24-F4AE-40BD-91FD-D44C4273969C}"/>
                  </a:ext>
                </a:extLst>
              </p:cNvPr>
              <p:cNvGrpSpPr/>
              <p:nvPr/>
            </p:nvGrpSpPr>
            <p:grpSpPr>
              <a:xfrm>
                <a:off x="2032932" y="2946253"/>
                <a:ext cx="788891" cy="1068580"/>
                <a:chOff x="2084301" y="2678668"/>
                <a:chExt cx="788891" cy="1068580"/>
              </a:xfrm>
            </p:grpSpPr>
            <p:sp>
              <p:nvSpPr>
                <p:cNvPr id="20" name="TextBox 19">
                  <a:extLst>
                    <a:ext uri="{FF2B5EF4-FFF2-40B4-BE49-F238E27FC236}">
                      <a16:creationId xmlns:a16="http://schemas.microsoft.com/office/drawing/2014/main" id="{991E4251-D091-4CF2-854D-36D9DABA3196}"/>
                    </a:ext>
                  </a:extLst>
                </p:cNvPr>
                <p:cNvSpPr txBox="1"/>
                <p:nvPr/>
              </p:nvSpPr>
              <p:spPr>
                <a:xfrm>
                  <a:off x="2084301" y="3377916"/>
                  <a:ext cx="779930"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lender</a:t>
                  </a:r>
                  <a:endParaRPr lang="en-US" sz="1800" u="sng" dirty="0">
                    <a:latin typeface="Browallia New" panose="020B0604020202020204" pitchFamily="34" charset="-34"/>
                    <a:cs typeface="Browallia New" panose="020B0604020202020204" pitchFamily="34" charset="-34"/>
                  </a:endParaRPr>
                </a:p>
              </p:txBody>
            </p:sp>
            <p:pic>
              <p:nvPicPr>
                <p:cNvPr id="4" name="Graphic 3" descr="Head with gears">
                  <a:extLst>
                    <a:ext uri="{FF2B5EF4-FFF2-40B4-BE49-F238E27FC236}">
                      <a16:creationId xmlns:a16="http://schemas.microsoft.com/office/drawing/2014/main" id="{08AB226F-2C53-477E-AA32-EE0F78680F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3944" y="2678668"/>
                  <a:ext cx="699248" cy="699248"/>
                </a:xfrm>
                <a:prstGeom prst="rect">
                  <a:avLst/>
                </a:prstGeom>
              </p:spPr>
            </p:pic>
          </p:grpSp>
          <p:grpSp>
            <p:nvGrpSpPr>
              <p:cNvPr id="8" name="Group 7">
                <a:extLst>
                  <a:ext uri="{FF2B5EF4-FFF2-40B4-BE49-F238E27FC236}">
                    <a16:creationId xmlns:a16="http://schemas.microsoft.com/office/drawing/2014/main" id="{E9E46119-0D20-4FB2-AB12-2DC8B867554C}"/>
                  </a:ext>
                </a:extLst>
              </p:cNvPr>
              <p:cNvGrpSpPr/>
              <p:nvPr/>
            </p:nvGrpSpPr>
            <p:grpSpPr>
              <a:xfrm>
                <a:off x="9243641" y="2946253"/>
                <a:ext cx="813643" cy="1068580"/>
                <a:chOff x="7762051" y="2678668"/>
                <a:chExt cx="813643" cy="1068580"/>
              </a:xfrm>
            </p:grpSpPr>
            <p:pic>
              <p:nvPicPr>
                <p:cNvPr id="5" name="Graphic 4" descr="Head with gears">
                  <a:extLst>
                    <a:ext uri="{FF2B5EF4-FFF2-40B4-BE49-F238E27FC236}">
                      <a16:creationId xmlns:a16="http://schemas.microsoft.com/office/drawing/2014/main" id="{47A7022A-64E5-435F-9185-771CCBE2B5CB}"/>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762051" y="2678668"/>
                  <a:ext cx="704088" cy="704088"/>
                </a:xfrm>
                <a:prstGeom prst="rect">
                  <a:avLst/>
                </a:prstGeom>
              </p:spPr>
            </p:pic>
            <p:sp>
              <p:nvSpPr>
                <p:cNvPr id="7" name="TextBox 6">
                  <a:extLst>
                    <a:ext uri="{FF2B5EF4-FFF2-40B4-BE49-F238E27FC236}">
                      <a16:creationId xmlns:a16="http://schemas.microsoft.com/office/drawing/2014/main" id="{BD6D0B07-FABC-4B3B-85D0-CE0876EED2F8}"/>
                    </a:ext>
                  </a:extLst>
                </p:cNvPr>
                <p:cNvSpPr txBox="1"/>
                <p:nvPr/>
              </p:nvSpPr>
              <p:spPr>
                <a:xfrm>
                  <a:off x="7764468" y="3377916"/>
                  <a:ext cx="811226"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borrower</a:t>
                  </a:r>
                  <a:endParaRPr lang="en-US" sz="1800" u="sng" dirty="0">
                    <a:latin typeface="Browallia New" panose="020B0604020202020204" pitchFamily="34" charset="-34"/>
                    <a:cs typeface="Browallia New" panose="020B0604020202020204" pitchFamily="34" charset="-34"/>
                  </a:endParaRPr>
                </a:p>
              </p:txBody>
            </p:sp>
          </p:grpSp>
          <p:pic>
            <p:nvPicPr>
              <p:cNvPr id="21" name="Graphic 20" descr="Disconnected">
                <a:extLst>
                  <a:ext uri="{FF2B5EF4-FFF2-40B4-BE49-F238E27FC236}">
                    <a16:creationId xmlns:a16="http://schemas.microsoft.com/office/drawing/2014/main" id="{BAACEC36-2E54-41AB-B927-0AFF3DEDFC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3023343"/>
                <a:ext cx="914400" cy="914400"/>
              </a:xfrm>
              <a:prstGeom prst="rect">
                <a:avLst/>
              </a:prstGeom>
            </p:spPr>
          </p:pic>
          <p:cxnSp>
            <p:nvCxnSpPr>
              <p:cNvPr id="23" name="Straight Arrow Connector 22">
                <a:extLst>
                  <a:ext uri="{FF2B5EF4-FFF2-40B4-BE49-F238E27FC236}">
                    <a16:creationId xmlns:a16="http://schemas.microsoft.com/office/drawing/2014/main" id="{84E5F54B-50F5-4A0D-85C6-4AF61C07B250}"/>
                  </a:ext>
                </a:extLst>
              </p:cNvPr>
              <p:cNvCxnSpPr>
                <a:cxnSpLocks/>
              </p:cNvCxnSpPr>
              <p:nvPr/>
            </p:nvCxnSpPr>
            <p:spPr>
              <a:xfrm>
                <a:off x="3162476" y="3091935"/>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A48D84-70AD-4BDD-A93F-155793AC96DF}"/>
                  </a:ext>
                </a:extLst>
              </p:cNvPr>
              <p:cNvCxnSpPr>
                <a:cxnSpLocks/>
              </p:cNvCxnSpPr>
              <p:nvPr/>
            </p:nvCxnSpPr>
            <p:spPr>
              <a:xfrm>
                <a:off x="6571130" y="3477417"/>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CBD3CEF-6E41-4B61-AF6A-B4CA58AF375D}"/>
                  </a:ext>
                </a:extLst>
              </p:cNvPr>
              <p:cNvCxnSpPr>
                <a:cxnSpLocks/>
              </p:cNvCxnSpPr>
              <p:nvPr/>
            </p:nvCxnSpPr>
            <p:spPr>
              <a:xfrm>
                <a:off x="3162476" y="3477418"/>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BE851BD-8308-4A27-8176-9B9415296D45}"/>
                  </a:ext>
                </a:extLst>
              </p:cNvPr>
              <p:cNvCxnSpPr>
                <a:cxnSpLocks/>
              </p:cNvCxnSpPr>
              <p:nvPr/>
            </p:nvCxnSpPr>
            <p:spPr>
              <a:xfrm>
                <a:off x="6571130" y="3091935"/>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99BD9E2-20C9-491E-842B-FB09947C598D}"/>
                  </a:ext>
                </a:extLst>
              </p:cNvPr>
              <p:cNvSpPr txBox="1">
                <a:spLocks noChangeAspect="1"/>
              </p:cNvSpPr>
              <p:nvPr/>
            </p:nvSpPr>
            <p:spPr>
              <a:xfrm>
                <a:off x="3639241"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3" name="TextBox 32">
                <a:extLst>
                  <a:ext uri="{FF2B5EF4-FFF2-40B4-BE49-F238E27FC236}">
                    <a16:creationId xmlns:a16="http://schemas.microsoft.com/office/drawing/2014/main" id="{3F81EDE5-92AF-4693-8BF7-B9F1B394E71B}"/>
                  </a:ext>
                </a:extLst>
              </p:cNvPr>
              <p:cNvSpPr txBox="1"/>
              <p:nvPr/>
            </p:nvSpPr>
            <p:spPr>
              <a:xfrm>
                <a:off x="7083238" y="3137973"/>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5" name="TextBox 34">
                <a:extLst>
                  <a:ext uri="{FF2B5EF4-FFF2-40B4-BE49-F238E27FC236}">
                    <a16:creationId xmlns:a16="http://schemas.microsoft.com/office/drawing/2014/main" id="{8D086F44-6BE9-42CA-A476-1FDCAD737C97}"/>
                  </a:ext>
                </a:extLst>
              </p:cNvPr>
              <p:cNvSpPr txBox="1"/>
              <p:nvPr/>
            </p:nvSpPr>
            <p:spPr>
              <a:xfrm>
                <a:off x="7083238"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collateral</a:t>
                </a:r>
                <a:endParaRPr lang="en-US" sz="1600" dirty="0">
                  <a:latin typeface="Browallia New" panose="020B0604020202020204" pitchFamily="34" charset="-34"/>
                  <a:cs typeface="Browallia New" panose="020B0604020202020204" pitchFamily="34" charset="-34"/>
                </a:endParaRPr>
              </a:p>
            </p:txBody>
          </p:sp>
          <p:sp>
            <p:nvSpPr>
              <p:cNvPr id="37" name="TextBox 36">
                <a:extLst>
                  <a:ext uri="{FF2B5EF4-FFF2-40B4-BE49-F238E27FC236}">
                    <a16:creationId xmlns:a16="http://schemas.microsoft.com/office/drawing/2014/main" id="{EDFAF104-200D-42A2-B27F-155C604118B0}"/>
                  </a:ext>
                </a:extLst>
              </p:cNvPr>
              <p:cNvSpPr txBox="1"/>
              <p:nvPr/>
            </p:nvSpPr>
            <p:spPr>
              <a:xfrm>
                <a:off x="3220747" y="3137973"/>
                <a:ext cx="2252206"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token representing share in pool</a:t>
                </a:r>
                <a:endParaRPr lang="en-US" sz="1600" dirty="0">
                  <a:latin typeface="Browallia New" panose="020B0604020202020204" pitchFamily="34" charset="-34"/>
                  <a:cs typeface="Browallia New" panose="020B0604020202020204" pitchFamily="34" charset="-34"/>
                </a:endParaRPr>
              </a:p>
            </p:txBody>
          </p:sp>
          <p:cxnSp>
            <p:nvCxnSpPr>
              <p:cNvPr id="39" name="Straight Arrow Connector 38">
                <a:extLst>
                  <a:ext uri="{FF2B5EF4-FFF2-40B4-BE49-F238E27FC236}">
                    <a16:creationId xmlns:a16="http://schemas.microsoft.com/office/drawing/2014/main" id="{3B0AE59A-E389-4739-A291-DA7282FCAF29}"/>
                  </a:ext>
                </a:extLst>
              </p:cNvPr>
              <p:cNvCxnSpPr>
                <a:cxnSpLocks/>
              </p:cNvCxnSpPr>
              <p:nvPr/>
            </p:nvCxnSpPr>
            <p:spPr>
              <a:xfrm>
                <a:off x="3153515" y="3862900"/>
                <a:ext cx="2418053" cy="0"/>
              </a:xfrm>
              <a:prstGeom prst="straightConnector1">
                <a:avLst/>
              </a:prstGeom>
              <a:ln>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4F218CF-F2F2-4308-B52E-9EA67176EF4B}"/>
                  </a:ext>
                </a:extLst>
              </p:cNvPr>
              <p:cNvCxnSpPr>
                <a:cxnSpLocks/>
              </p:cNvCxnSpPr>
              <p:nvPr/>
            </p:nvCxnSpPr>
            <p:spPr>
              <a:xfrm>
                <a:off x="6571130" y="3862900"/>
                <a:ext cx="2418053" cy="0"/>
              </a:xfrm>
              <a:prstGeom prst="straightConnector1">
                <a:avLst/>
              </a:prstGeom>
              <a:ln>
                <a:solidFill>
                  <a:schemeClr val="tx1"/>
                </a:solidFill>
                <a:prstDash val="lgDash"/>
                <a:headEnd type="non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0C5C9E2-EF63-426D-BEF7-C483D4CFEDAE}"/>
                  </a:ext>
                </a:extLst>
              </p:cNvPr>
              <p:cNvSpPr txBox="1"/>
              <p:nvPr/>
            </p:nvSpPr>
            <p:spPr>
              <a:xfrm>
                <a:off x="7083238" y="352345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sp>
            <p:nvSpPr>
              <p:cNvPr id="45" name="TextBox 44">
                <a:extLst>
                  <a:ext uri="{FF2B5EF4-FFF2-40B4-BE49-F238E27FC236}">
                    <a16:creationId xmlns:a16="http://schemas.microsoft.com/office/drawing/2014/main" id="{93EC5874-3857-418A-B1D4-62D9719FA989}"/>
                  </a:ext>
                </a:extLst>
              </p:cNvPr>
              <p:cNvSpPr txBox="1"/>
              <p:nvPr/>
            </p:nvSpPr>
            <p:spPr>
              <a:xfrm>
                <a:off x="3614589" y="352256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cxnSp>
            <p:nvCxnSpPr>
              <p:cNvPr id="47" name="Connector: Elbow 46">
                <a:extLst>
                  <a:ext uri="{FF2B5EF4-FFF2-40B4-BE49-F238E27FC236}">
                    <a16:creationId xmlns:a16="http://schemas.microsoft.com/office/drawing/2014/main" id="{0BCC6EF0-D91E-4047-8EA5-78974D584E11}"/>
                  </a:ext>
                </a:extLst>
              </p:cNvPr>
              <p:cNvCxnSpPr>
                <a:stCxn id="37" idx="3"/>
                <a:endCxn id="35" idx="0"/>
              </p:cNvCxnSpPr>
              <p:nvPr/>
            </p:nvCxnSpPr>
            <p:spPr>
              <a:xfrm flipV="1">
                <a:off x="5472953" y="2751985"/>
                <a:ext cx="2342546" cy="555265"/>
              </a:xfrm>
              <a:prstGeom prst="bentConnector4">
                <a:avLst>
                  <a:gd name="adj1" fmla="val 9112"/>
                  <a:gd name="adj2" fmla="val 141170"/>
                </a:avLst>
              </a:prstGeom>
              <a:ln w="9525">
                <a:solidFill>
                  <a:srgbClr val="197EC6"/>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0BDE3C8-54B9-485A-804F-14A5B5B1B767}"/>
                  </a:ext>
                </a:extLst>
              </p:cNvPr>
              <p:cNvSpPr txBox="1"/>
              <p:nvPr/>
            </p:nvSpPr>
            <p:spPr>
              <a:xfrm>
                <a:off x="7183743" y="3535615"/>
                <a:ext cx="355050" cy="338554"/>
              </a:xfrm>
              <a:prstGeom prst="rect">
                <a:avLst/>
              </a:prstGeom>
              <a:noFill/>
            </p:spPr>
            <p:txBody>
              <a:bodyPr wrap="square">
                <a:spAutoFit/>
              </a:bodyPr>
              <a:lstStyle/>
              <a:p>
                <a:pPr algn="ctr"/>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latin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D5F7D774-1170-40C0-A741-2321106125C3}"/>
                  </a:ext>
                </a:extLst>
              </p:cNvPr>
              <p:cNvSpPr txBox="1"/>
              <p:nvPr/>
            </p:nvSpPr>
            <p:spPr>
              <a:xfrm>
                <a:off x="3468049" y="2756630"/>
                <a:ext cx="342383"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4" name="TextBox 53">
                <a:extLst>
                  <a:ext uri="{FF2B5EF4-FFF2-40B4-BE49-F238E27FC236}">
                    <a16:creationId xmlns:a16="http://schemas.microsoft.com/office/drawing/2014/main" id="{2E977323-2972-49E9-B222-A8510A329ED5}"/>
                  </a:ext>
                </a:extLst>
              </p:cNvPr>
              <p:cNvSpPr txBox="1"/>
              <p:nvPr/>
            </p:nvSpPr>
            <p:spPr>
              <a:xfrm>
                <a:off x="3060199" y="3137973"/>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6" name="TextBox 55">
                <a:extLst>
                  <a:ext uri="{FF2B5EF4-FFF2-40B4-BE49-F238E27FC236}">
                    <a16:creationId xmlns:a16="http://schemas.microsoft.com/office/drawing/2014/main" id="{448A2361-ECB8-4CEF-91B0-42F3405529D2}"/>
                  </a:ext>
                </a:extLst>
              </p:cNvPr>
              <p:cNvSpPr txBox="1"/>
              <p:nvPr/>
            </p:nvSpPr>
            <p:spPr>
              <a:xfrm>
                <a:off x="3719404" y="3535615"/>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8" name="TextBox 57">
                <a:extLst>
                  <a:ext uri="{FF2B5EF4-FFF2-40B4-BE49-F238E27FC236}">
                    <a16:creationId xmlns:a16="http://schemas.microsoft.com/office/drawing/2014/main" id="{B553ADE8-CFD8-4061-BE28-C0648C92BBF3}"/>
                  </a:ext>
                </a:extLst>
              </p:cNvPr>
              <p:cNvSpPr txBox="1"/>
              <p:nvPr/>
            </p:nvSpPr>
            <p:spPr>
              <a:xfrm>
                <a:off x="7214167" y="2756630"/>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60" name="TextBox 59">
                <a:extLst>
                  <a:ext uri="{FF2B5EF4-FFF2-40B4-BE49-F238E27FC236}">
                    <a16:creationId xmlns:a16="http://schemas.microsoft.com/office/drawing/2014/main" id="{5EB1D2F5-7123-4A5D-94B8-A43BA8892D78}"/>
                  </a:ext>
                </a:extLst>
              </p:cNvPr>
              <p:cNvSpPr txBox="1"/>
              <p:nvPr/>
            </p:nvSpPr>
            <p:spPr>
              <a:xfrm>
                <a:off x="6919023" y="3137973"/>
                <a:ext cx="331000"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grpSp>
        <p:sp>
          <p:nvSpPr>
            <p:cNvPr id="65" name="TextBox 64">
              <a:extLst>
                <a:ext uri="{FF2B5EF4-FFF2-40B4-BE49-F238E27FC236}">
                  <a16:creationId xmlns:a16="http://schemas.microsoft.com/office/drawing/2014/main" id="{161E04BD-269B-43EA-9927-82F9E4E336F5}"/>
                </a:ext>
              </a:extLst>
            </p:cNvPr>
            <p:cNvSpPr txBox="1"/>
            <p:nvPr/>
          </p:nvSpPr>
          <p:spPr>
            <a:xfrm>
              <a:off x="5217073" y="1916570"/>
              <a:ext cx="2178911" cy="520989"/>
            </a:xfrm>
            <a:prstGeom prst="rect">
              <a:avLst/>
            </a:prstGeom>
            <a:noFill/>
          </p:spPr>
          <p:txBody>
            <a:bodyPr wrap="square">
              <a:spAutoFit/>
            </a:bodyPr>
            <a:lstStyle/>
            <a:p>
              <a:pPr algn="ctr"/>
              <a:r>
                <a:rPr lang="de-DE" sz="2800" b="1" dirty="0">
                  <a:latin typeface="Browallia New" panose="020B0604020202020204" pitchFamily="34" charset="-34"/>
                  <a:cs typeface="Browallia New" panose="020B0604020202020204" pitchFamily="34" charset="-34"/>
                </a:rPr>
                <a:t>lending protocol</a:t>
              </a:r>
              <a:endParaRPr lang="en-US" sz="2800" b="1" dirty="0">
                <a:latin typeface="Browallia New" panose="020B0604020202020204" pitchFamily="34" charset="-34"/>
                <a:cs typeface="Browallia New" panose="020B0604020202020204" pitchFamily="34" charset="-34"/>
              </a:endParaRPr>
            </a:p>
          </p:txBody>
        </p:sp>
        <p:sp>
          <p:nvSpPr>
            <p:cNvPr id="97" name="TextBox 96">
              <a:extLst>
                <a:ext uri="{FF2B5EF4-FFF2-40B4-BE49-F238E27FC236}">
                  <a16:creationId xmlns:a16="http://schemas.microsoft.com/office/drawing/2014/main" id="{43C1D10D-C839-4F31-BE10-A9E0090E5D7C}"/>
                </a:ext>
              </a:extLst>
            </p:cNvPr>
            <p:cNvSpPr txBox="1"/>
            <p:nvPr/>
          </p:nvSpPr>
          <p:spPr>
            <a:xfrm>
              <a:off x="1752528" y="4459460"/>
              <a:ext cx="2871042" cy="337110"/>
            </a:xfrm>
            <a:prstGeom prst="rect">
              <a:avLst/>
            </a:prstGeom>
            <a:noFill/>
          </p:spPr>
          <p:txBody>
            <a:bodyPr wrap="square">
              <a:spAutoFit/>
            </a:bodyPr>
            <a:lstStyle/>
            <a:p>
              <a:r>
                <a:rPr lang="de-DE" sz="1600" dirty="0">
                  <a:latin typeface="Browallia New" panose="020B0604020202020204" pitchFamily="34" charset="-34"/>
                  <a:cs typeface="Browallia New" panose="020B0604020202020204" pitchFamily="34" charset="-34"/>
                </a:rPr>
                <a:t>units in a collective investment scheme?</a:t>
              </a:r>
              <a:endParaRPr lang="en-US" sz="1600" u="sng" dirty="0">
                <a:latin typeface="Browallia New" panose="020B0604020202020204" pitchFamily="34" charset="-34"/>
                <a:cs typeface="Browallia New" panose="020B0604020202020204" pitchFamily="34" charset="-34"/>
              </a:endParaRPr>
            </a:p>
          </p:txBody>
        </p:sp>
      </p:grpSp>
      <p:sp>
        <p:nvSpPr>
          <p:cNvPr id="42" name="タイトル 1">
            <a:extLst>
              <a:ext uri="{FF2B5EF4-FFF2-40B4-BE49-F238E27FC236}">
                <a16:creationId xmlns:a16="http://schemas.microsoft.com/office/drawing/2014/main" id="{E1AED239-BECD-480E-A99D-33B766732823}"/>
              </a:ext>
            </a:extLst>
          </p:cNvPr>
          <p:cNvSpPr>
            <a:spLocks noGrp="1"/>
          </p:cNvSpPr>
          <p:nvPr>
            <p:ph type="title"/>
          </p:nvPr>
        </p:nvSpPr>
        <p:spPr>
          <a:xfrm>
            <a:off x="1096963" y="287338"/>
            <a:ext cx="10058400" cy="1449387"/>
          </a:xfrm>
        </p:spPr>
        <p:txBody>
          <a:bodyPr/>
          <a:lstStyle/>
          <a:p>
            <a:r>
              <a:rPr kumimoji="1" lang="en-US" altLang="ja-JP" dirty="0"/>
              <a:t>II Compound</a:t>
            </a:r>
            <a:r>
              <a:rPr lang="ja-JP" altLang="en-US" dirty="0"/>
              <a:t>の仕組み</a:t>
            </a:r>
            <a:endParaRPr kumimoji="1" lang="ja-JP" altLang="en-US" dirty="0"/>
          </a:p>
        </p:txBody>
      </p:sp>
    </p:spTree>
    <p:extLst>
      <p:ext uri="{BB962C8B-B14F-4D97-AF65-F5344CB8AC3E}">
        <p14:creationId xmlns:p14="http://schemas.microsoft.com/office/powerpoint/2010/main" val="109311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5F97B9-18BB-4E87-A18F-A7FBAB6E98A0}"/>
              </a:ext>
            </a:extLst>
          </p:cNvPr>
          <p:cNvSpPr>
            <a:spLocks noGrp="1"/>
          </p:cNvSpPr>
          <p:nvPr>
            <p:ph type="title"/>
          </p:nvPr>
        </p:nvSpPr>
        <p:spPr/>
        <p:txBody>
          <a:bodyPr/>
          <a:lstStyle/>
          <a:p>
            <a:r>
              <a:rPr kumimoji="1" lang="en-US" altLang="ja-JP" dirty="0"/>
              <a:t>II Compound</a:t>
            </a:r>
            <a:r>
              <a:rPr kumimoji="1" lang="ja-JP" altLang="en-US" dirty="0"/>
              <a:t>の仕組み</a:t>
            </a:r>
          </a:p>
        </p:txBody>
      </p:sp>
      <p:pic>
        <p:nvPicPr>
          <p:cNvPr id="5" name="コンテンツ プレースホルダー 4">
            <a:extLst>
              <a:ext uri="{FF2B5EF4-FFF2-40B4-BE49-F238E27FC236}">
                <a16:creationId xmlns:a16="http://schemas.microsoft.com/office/drawing/2014/main" id="{780910E1-06B8-479C-BDEB-6F7E45C8C472}"/>
              </a:ext>
            </a:extLst>
          </p:cNvPr>
          <p:cNvPicPr>
            <a:picLocks noGrp="1" noChangeAspect="1"/>
          </p:cNvPicPr>
          <p:nvPr>
            <p:ph idx="1"/>
          </p:nvPr>
        </p:nvPicPr>
        <p:blipFill>
          <a:blip r:embed="rId2"/>
          <a:stretch>
            <a:fillRect/>
          </a:stretch>
        </p:blipFill>
        <p:spPr>
          <a:xfrm>
            <a:off x="3881186" y="1846263"/>
            <a:ext cx="4489953" cy="4022725"/>
          </a:xfrm>
          <a:prstGeom prst="rect">
            <a:avLst/>
          </a:prstGeom>
        </p:spPr>
      </p:pic>
      <p:sp>
        <p:nvSpPr>
          <p:cNvPr id="4" name="スライド番号プレースホルダー 3">
            <a:extLst>
              <a:ext uri="{FF2B5EF4-FFF2-40B4-BE49-F238E27FC236}">
                <a16:creationId xmlns:a16="http://schemas.microsoft.com/office/drawing/2014/main" id="{43349316-4D31-47C5-8002-2FCFE2062A1A}"/>
              </a:ext>
            </a:extLst>
          </p:cNvPr>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256782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55B37E-DF20-49E3-B343-2B716C54E441}"/>
              </a:ext>
            </a:extLst>
          </p:cNvPr>
          <p:cNvSpPr>
            <a:spLocks noGrp="1"/>
          </p:cNvSpPr>
          <p:nvPr>
            <p:ph type="title"/>
          </p:nvPr>
        </p:nvSpPr>
        <p:spPr/>
        <p:txBody>
          <a:bodyPr/>
          <a:lstStyle/>
          <a:p>
            <a:r>
              <a:rPr kumimoji="1" lang="en-US" altLang="ja-JP" dirty="0"/>
              <a:t>II Compound</a:t>
            </a:r>
            <a:r>
              <a:rPr kumimoji="1" lang="ja-JP" altLang="en-US" dirty="0"/>
              <a:t>の</a:t>
            </a:r>
            <a:r>
              <a:rPr lang="ja-JP" altLang="en-US" dirty="0"/>
              <a:t>法的論点</a:t>
            </a:r>
            <a:endParaRPr kumimoji="1" lang="ja-JP" altLang="en-US" dirty="0"/>
          </a:p>
        </p:txBody>
      </p:sp>
      <p:sp>
        <p:nvSpPr>
          <p:cNvPr id="4" name="スライド番号プレースホルダー 3">
            <a:extLst>
              <a:ext uri="{FF2B5EF4-FFF2-40B4-BE49-F238E27FC236}">
                <a16:creationId xmlns:a16="http://schemas.microsoft.com/office/drawing/2014/main" id="{F0F017B1-14CB-474B-9A6C-0E6FD7FF861B}"/>
              </a:ext>
            </a:extLst>
          </p:cNvPr>
          <p:cNvSpPr>
            <a:spLocks noGrp="1"/>
          </p:cNvSpPr>
          <p:nvPr>
            <p:ph type="sldNum" sz="quarter" idx="12"/>
          </p:nvPr>
        </p:nvSpPr>
        <p:spPr/>
        <p:txBody>
          <a:bodyPr/>
          <a:lstStyle/>
          <a:p>
            <a:fld id="{519954A3-9DFD-4C44-94BA-B95130A3BA1C}" type="slidenum">
              <a:rPr lang="en-US" smtClean="0"/>
              <a:t>12</a:t>
            </a:fld>
            <a:endParaRPr lang="en-US" dirty="0"/>
          </a:p>
        </p:txBody>
      </p:sp>
      <p:sp>
        <p:nvSpPr>
          <p:cNvPr id="10" name="Title 1">
            <a:extLst>
              <a:ext uri="{FF2B5EF4-FFF2-40B4-BE49-F238E27FC236}">
                <a16:creationId xmlns:a16="http://schemas.microsoft.com/office/drawing/2014/main" id="{9C76A593-F510-4D30-811D-DEEAC6A991FE}"/>
              </a:ext>
            </a:extLst>
          </p:cNvPr>
          <p:cNvSpPr txBox="1">
            <a:spLocks/>
          </p:cNvSpPr>
          <p:nvPr/>
        </p:nvSpPr>
        <p:spPr>
          <a:xfrm>
            <a:off x="1035981" y="4988748"/>
            <a:ext cx="10120038" cy="1056554"/>
          </a:xfrm>
          <a:prstGeom prst="rect">
            <a:avLst/>
          </a:prstGeom>
          <a:ln w="6350">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貸金業、集団投資スキーム、暗号資産交換業</a:t>
            </a: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交換、カストディ</a:t>
            </a: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など一つ一つ分解して要検討</a:t>
            </a:r>
            <a:endParaRPr kumimoji="1" 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p:txBody>
      </p:sp>
      <p:pic>
        <p:nvPicPr>
          <p:cNvPr id="14" name="コンテンツ プレースホルダー 13">
            <a:extLst>
              <a:ext uri="{FF2B5EF4-FFF2-40B4-BE49-F238E27FC236}">
                <a16:creationId xmlns:a16="http://schemas.microsoft.com/office/drawing/2014/main" id="{D67E6619-3B53-48E2-8BDE-9CEFE4042CA1}"/>
              </a:ext>
            </a:extLst>
          </p:cNvPr>
          <p:cNvPicPr>
            <a:picLocks noGrp="1"/>
          </p:cNvPicPr>
          <p:nvPr>
            <p:ph idx="1"/>
          </p:nvPr>
        </p:nvPicPr>
        <p:blipFill>
          <a:blip r:embed="rId2"/>
          <a:stretch>
            <a:fillRect/>
          </a:stretch>
        </p:blipFill>
        <p:spPr>
          <a:xfrm>
            <a:off x="1938003" y="2010635"/>
            <a:ext cx="8280000" cy="2880000"/>
          </a:xfrm>
        </p:spPr>
      </p:pic>
    </p:spTree>
    <p:extLst>
      <p:ext uri="{BB962C8B-B14F-4D97-AF65-F5344CB8AC3E}">
        <p14:creationId xmlns:p14="http://schemas.microsoft.com/office/powerpoint/2010/main" val="2216619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II Compound</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の貸出の仕組み</a:t>
            </a: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13</a:t>
            </a:fld>
            <a:endParaRPr lang="en-US" dirty="0"/>
          </a:p>
        </p:txBody>
      </p:sp>
      <p:sp>
        <p:nvSpPr>
          <p:cNvPr id="6" name="コンテンツ プレースホルダー 5">
            <a:extLst>
              <a:ext uri="{FF2B5EF4-FFF2-40B4-BE49-F238E27FC236}">
                <a16:creationId xmlns:a16="http://schemas.microsoft.com/office/drawing/2014/main" id="{75F639FA-1427-4AB6-8BCB-38583A68A955}"/>
              </a:ext>
            </a:extLst>
          </p:cNvPr>
          <p:cNvSpPr>
            <a:spLocks noGrp="1"/>
          </p:cNvSpPr>
          <p:nvPr>
            <p:ph idx="1"/>
          </p:nvPr>
        </p:nvSpPr>
        <p:spPr/>
        <p:txBody>
          <a:bodyPr/>
          <a:lstStyle/>
          <a:p>
            <a:pPr marL="342900" lvl="0" indent="-342900" algn="just">
              <a:lnSpc>
                <a:spcPts val="2500"/>
              </a:lnSpc>
              <a:buFont typeface="+mj-ea"/>
              <a:buAutoNum type="circleNumDbPlain"/>
            </a:pPr>
            <a:r>
              <a:rPr lang="ja-JP" altLang="ja-JP" sz="2000" kern="100" dirty="0">
                <a:effectLst/>
                <a:cs typeface="Times New Roman" panose="02020603050405020304" pitchFamily="18" charset="0"/>
              </a:rPr>
              <a:t>ユーザーは、利息を得るため、スマートコントラクトに暗号資産やステーブルコインをロック</a:t>
            </a:r>
          </a:p>
          <a:p>
            <a:pPr marL="342900" lvl="0" indent="-342900" algn="just">
              <a:lnSpc>
                <a:spcPts val="2500"/>
              </a:lnSpc>
              <a:buFont typeface="+mj-ea"/>
              <a:buAutoNum type="circleNumDbPlain"/>
            </a:pPr>
            <a:r>
              <a:rPr lang="ja-JP" altLang="ja-JP" sz="2000" kern="100" dirty="0">
                <a:effectLst/>
                <a:cs typeface="Times New Roman" panose="02020603050405020304" pitchFamily="18" charset="0"/>
              </a:rPr>
              <a:t>ロックをした場合、事前に設定された為替レートで</a:t>
            </a:r>
            <a:r>
              <a:rPr lang="en-US" altLang="ja-JP" sz="2000" kern="100" dirty="0" err="1">
                <a:effectLst/>
                <a:cs typeface="Times New Roman" panose="02020603050405020304" pitchFamily="18" charset="0"/>
              </a:rPr>
              <a:t>cToken</a:t>
            </a:r>
            <a:r>
              <a:rPr lang="ja-JP" altLang="ja-JP" sz="2000" kern="100" dirty="0">
                <a:effectLst/>
                <a:cs typeface="Times New Roman" panose="02020603050405020304" pitchFamily="18" charset="0"/>
              </a:rPr>
              <a:t>がユーザーに交付される。例えば</a:t>
            </a:r>
            <a:r>
              <a:rPr lang="en-US" altLang="ja-JP" sz="2000" kern="100" dirty="0">
                <a:effectLst/>
                <a:cs typeface="Times New Roman" panose="02020603050405020304" pitchFamily="18" charset="0"/>
              </a:rPr>
              <a:t>Ether</a:t>
            </a:r>
            <a:r>
              <a:rPr lang="ja-JP" altLang="ja-JP" sz="2000" kern="100" dirty="0">
                <a:effectLst/>
                <a:cs typeface="Times New Roman" panose="02020603050405020304" pitchFamily="18" charset="0"/>
              </a:rPr>
              <a:t>をロックした場合、</a:t>
            </a:r>
            <a:r>
              <a:rPr lang="en-US" altLang="ja-JP" sz="2000" kern="100" dirty="0" err="1">
                <a:effectLst/>
                <a:cs typeface="Times New Roman" panose="02020603050405020304" pitchFamily="18" charset="0"/>
              </a:rPr>
              <a:t>cEther</a:t>
            </a:r>
            <a:r>
              <a:rPr lang="ja-JP" altLang="ja-JP" sz="2000" kern="100" dirty="0">
                <a:effectLst/>
                <a:cs typeface="Times New Roman" panose="02020603050405020304" pitchFamily="18" charset="0"/>
              </a:rPr>
              <a:t>が発行</a:t>
            </a:r>
          </a:p>
          <a:p>
            <a:pPr marL="342900" lvl="0" indent="-342900" algn="just">
              <a:lnSpc>
                <a:spcPts val="2500"/>
              </a:lnSpc>
              <a:buFont typeface="+mj-ea"/>
              <a:buAutoNum type="circleNumDbPlain"/>
            </a:pPr>
            <a:r>
              <a:rPr lang="ja-JP" altLang="ja-JP" sz="2000" kern="100" dirty="0">
                <a:effectLst/>
                <a:cs typeface="Times New Roman" panose="02020603050405020304" pitchFamily="18" charset="0"/>
              </a:rPr>
              <a:t>ユーザーは</a:t>
            </a:r>
            <a:r>
              <a:rPr lang="en-US" altLang="ja-JP" sz="2000" kern="100" dirty="0" err="1">
                <a:effectLst/>
                <a:cs typeface="Times New Roman" panose="02020603050405020304" pitchFamily="18" charset="0"/>
              </a:rPr>
              <a:t>cToken</a:t>
            </a:r>
            <a:r>
              <a:rPr lang="ja-JP" altLang="ja-JP" sz="2000" kern="100" dirty="0">
                <a:effectLst/>
                <a:cs typeface="Times New Roman" panose="02020603050405020304" pitchFamily="18" charset="0"/>
              </a:rPr>
              <a:t>を保有することにより利息を獲得できる。</a:t>
            </a:r>
          </a:p>
          <a:p>
            <a:pPr marL="342900" lvl="0" indent="-342900" algn="just">
              <a:lnSpc>
                <a:spcPts val="2500"/>
              </a:lnSpc>
              <a:buFont typeface="+mj-ea"/>
              <a:buAutoNum type="circleNumDbPlain"/>
            </a:pPr>
            <a:r>
              <a:rPr lang="ja-JP" altLang="ja-JP" sz="2000" kern="100" dirty="0">
                <a:effectLst/>
                <a:cs typeface="Times New Roman" panose="02020603050405020304" pitchFamily="18" charset="0"/>
              </a:rPr>
              <a:t>収益は、借手によって支払われる金利に依存。利率は、貸出と借入の需給に踏まえて決定され、</a:t>
            </a:r>
            <a:r>
              <a:rPr lang="ja-JP" altLang="en-US" sz="2000" kern="100" dirty="0">
                <a:effectLst/>
                <a:cs typeface="Times New Roman" panose="02020603050405020304" pitchFamily="18" charset="0"/>
              </a:rPr>
              <a:t>日々常時</a:t>
            </a:r>
            <a:r>
              <a:rPr lang="ja-JP" altLang="ja-JP" sz="2000" kern="100" dirty="0">
                <a:effectLst/>
                <a:cs typeface="Times New Roman" panose="02020603050405020304" pitchFamily="18" charset="0"/>
              </a:rPr>
              <a:t>変動している。</a:t>
            </a:r>
          </a:p>
          <a:p>
            <a:pPr marL="342900" lvl="0" indent="-342900" algn="just">
              <a:lnSpc>
                <a:spcPts val="2500"/>
              </a:lnSpc>
              <a:buFont typeface="+mj-ea"/>
              <a:buAutoNum type="circleNumDbPlain"/>
            </a:pPr>
            <a:r>
              <a:rPr lang="ja-JP" altLang="ja-JP" sz="2000" kern="100" dirty="0">
                <a:effectLst/>
                <a:cs typeface="Times New Roman" panose="02020603050405020304" pitchFamily="18" charset="0"/>
              </a:rPr>
              <a:t>上記の金利に加え、貸手は</a:t>
            </a:r>
            <a:r>
              <a:rPr lang="en-US" altLang="ja-JP" sz="2000" kern="100" dirty="0" err="1">
                <a:effectLst/>
                <a:cs typeface="Times New Roman" panose="02020603050405020304" pitchFamily="18" charset="0"/>
              </a:rPr>
              <a:t>COMPToken</a:t>
            </a:r>
            <a:r>
              <a:rPr lang="ja-JP" altLang="ja-JP" sz="2000" kern="100" dirty="0">
                <a:effectLst/>
                <a:cs typeface="Times New Roman" panose="02020603050405020304" pitchFamily="18" charset="0"/>
              </a:rPr>
              <a:t>を受け取ることができる。</a:t>
            </a:r>
            <a:r>
              <a:rPr lang="en-US" altLang="ja-JP" sz="2000" kern="100" dirty="0" err="1">
                <a:effectLst/>
                <a:cs typeface="Times New Roman" panose="02020603050405020304" pitchFamily="18" charset="0"/>
              </a:rPr>
              <a:t>COMPToken</a:t>
            </a:r>
            <a:r>
              <a:rPr lang="ja-JP" altLang="ja-JP" sz="2000" kern="100" dirty="0">
                <a:effectLst/>
                <a:cs typeface="Times New Roman" panose="02020603050405020304" pitchFamily="18" charset="0"/>
              </a:rPr>
              <a:t>は、保有者がプロトコルの変更を提案したり、投票することを可能にする</a:t>
            </a:r>
            <a:r>
              <a:rPr lang="en-US" altLang="ja-JP" sz="2000" kern="100" dirty="0">
                <a:effectLst/>
                <a:cs typeface="Times New Roman" panose="02020603050405020304" pitchFamily="18" charset="0"/>
              </a:rPr>
              <a:t>Governance Token</a:t>
            </a:r>
            <a:endParaRPr lang="ja-JP" altLang="ja-JP" sz="2000" kern="100" dirty="0">
              <a:effectLst/>
              <a:cs typeface="Times New Roman" panose="02020603050405020304" pitchFamily="18" charset="0"/>
            </a:endParaRPr>
          </a:p>
        </p:txBody>
      </p:sp>
    </p:spTree>
    <p:extLst>
      <p:ext uri="{BB962C8B-B14F-4D97-AF65-F5344CB8AC3E}">
        <p14:creationId xmlns:p14="http://schemas.microsoft.com/office/powerpoint/2010/main" val="15929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II Compound</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の借入の仕組み</a:t>
            </a: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14</a:t>
            </a:fld>
            <a:endParaRPr lang="en-US" dirty="0"/>
          </a:p>
        </p:txBody>
      </p:sp>
      <p:sp>
        <p:nvSpPr>
          <p:cNvPr id="5" name="コンテンツ プレースホルダー 4">
            <a:extLst>
              <a:ext uri="{FF2B5EF4-FFF2-40B4-BE49-F238E27FC236}">
                <a16:creationId xmlns:a16="http://schemas.microsoft.com/office/drawing/2014/main" id="{D95A1CD9-3D00-4D32-95B1-00C71C765EFA}"/>
              </a:ext>
            </a:extLst>
          </p:cNvPr>
          <p:cNvSpPr>
            <a:spLocks noGrp="1"/>
          </p:cNvSpPr>
          <p:nvPr>
            <p:ph idx="1"/>
          </p:nvPr>
        </p:nvSpPr>
        <p:spPr/>
        <p:txBody>
          <a:bodyPr/>
          <a:lstStyle/>
          <a:p>
            <a:pPr marL="342900" lvl="0" indent="-342900" algn="just">
              <a:lnSpc>
                <a:spcPct val="150000"/>
              </a:lnSpc>
              <a:buFont typeface="+mj-ea"/>
              <a:buAutoNum type="circleNumDbPlain"/>
            </a:pPr>
            <a:r>
              <a:rPr lang="en-US" altLang="ja-JP" sz="2000" kern="100" dirty="0" err="1">
                <a:effectLst/>
                <a:cs typeface="Times New Roman" panose="02020603050405020304" pitchFamily="18" charset="0"/>
              </a:rPr>
              <a:t>cToken</a:t>
            </a:r>
            <a:r>
              <a:rPr lang="ja-JP" altLang="ja-JP" sz="2000" kern="100" dirty="0">
                <a:effectLst/>
                <a:cs typeface="Times New Roman" panose="02020603050405020304" pitchFamily="18" charset="0"/>
              </a:rPr>
              <a:t>を保有するユーザーは</a:t>
            </a:r>
            <a:r>
              <a:rPr lang="en-US" altLang="ja-JP" sz="2000" kern="100" dirty="0">
                <a:effectLst/>
                <a:cs typeface="Times New Roman" panose="02020603050405020304" pitchFamily="18" charset="0"/>
              </a:rPr>
              <a:t>Compound</a:t>
            </a:r>
            <a:r>
              <a:rPr lang="ja-JP" altLang="ja-JP" sz="2000" kern="100" dirty="0">
                <a:effectLst/>
                <a:cs typeface="Times New Roman" panose="02020603050405020304" pitchFamily="18" charset="0"/>
              </a:rPr>
              <a:t>を利用して暗号資産やステーブルコインを借りいれることができる</a:t>
            </a:r>
          </a:p>
          <a:p>
            <a:pPr marL="342900" lvl="0" indent="-342900" algn="just">
              <a:lnSpc>
                <a:spcPct val="150000"/>
              </a:lnSpc>
              <a:buFont typeface="+mj-ea"/>
              <a:buAutoNum type="circleNumDbPlain"/>
            </a:pPr>
            <a:r>
              <a:rPr lang="ja-JP" altLang="ja-JP" sz="2000" kern="100" dirty="0">
                <a:effectLst/>
                <a:cs typeface="Times New Roman" panose="02020603050405020304" pitchFamily="18" charset="0"/>
              </a:rPr>
              <a:t>借入に際してユーザーは</a:t>
            </a:r>
            <a:r>
              <a:rPr lang="en-US" altLang="ja-JP" sz="2000" kern="100" dirty="0" err="1">
                <a:effectLst/>
                <a:cs typeface="Times New Roman" panose="02020603050405020304" pitchFamily="18" charset="0"/>
              </a:rPr>
              <a:t>cToken</a:t>
            </a:r>
            <a:r>
              <a:rPr lang="ja-JP" altLang="ja-JP" sz="2000" kern="100" dirty="0">
                <a:effectLst/>
                <a:cs typeface="Times New Roman" panose="02020603050405020304" pitchFamily="18" charset="0"/>
              </a:rPr>
              <a:t>を担保として預けいれる。ユーザーが借り入れることができる最大額は、預託された資産に担保係数を乗じて計算される</a:t>
            </a:r>
          </a:p>
          <a:p>
            <a:pPr marL="342900" lvl="0" indent="-342900" algn="just">
              <a:lnSpc>
                <a:spcPct val="150000"/>
              </a:lnSpc>
              <a:buFont typeface="+mj-ea"/>
              <a:buAutoNum type="circleNumDbPlain"/>
            </a:pPr>
            <a:r>
              <a:rPr lang="ja-JP" altLang="ja-JP" sz="2000" kern="100" dirty="0">
                <a:effectLst/>
                <a:cs typeface="Times New Roman" panose="02020603050405020304" pitchFamily="18" charset="0"/>
              </a:rPr>
              <a:t>担保係数は</a:t>
            </a:r>
            <a:r>
              <a:rPr lang="en-US" altLang="ja-JP" sz="2000" kern="100" dirty="0" err="1">
                <a:effectLst/>
                <a:cs typeface="Times New Roman" panose="02020603050405020304" pitchFamily="18" charset="0"/>
              </a:rPr>
              <a:t>COMPToken</a:t>
            </a:r>
            <a:r>
              <a:rPr lang="ja-JP" altLang="ja-JP" sz="2000" kern="100" dirty="0">
                <a:effectLst/>
                <a:cs typeface="Times New Roman" panose="02020603050405020304" pitchFamily="18" charset="0"/>
              </a:rPr>
              <a:t>の保有者によって設定される。担保係数は一般的に、市場時価総額が高い</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流動性が高い資産ほど高く、流動性の低い市場時価総額が低い</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流動性が低い資産ほど低くなる</a:t>
            </a:r>
          </a:p>
          <a:p>
            <a:endParaRPr lang="ja-JP" altLang="en-US" dirty="0"/>
          </a:p>
        </p:txBody>
      </p:sp>
    </p:spTree>
    <p:extLst>
      <p:ext uri="{BB962C8B-B14F-4D97-AF65-F5344CB8AC3E}">
        <p14:creationId xmlns:p14="http://schemas.microsoft.com/office/powerpoint/2010/main" val="2482263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II Compound</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の借入の仕組み</a:t>
            </a: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(2)</a:t>
            </a:r>
            <a:endPar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15</a:t>
            </a:fld>
            <a:endParaRPr lang="en-US" dirty="0"/>
          </a:p>
        </p:txBody>
      </p:sp>
      <p:sp>
        <p:nvSpPr>
          <p:cNvPr id="5" name="コンテンツ プレースホルダー 4">
            <a:extLst>
              <a:ext uri="{FF2B5EF4-FFF2-40B4-BE49-F238E27FC236}">
                <a16:creationId xmlns:a16="http://schemas.microsoft.com/office/drawing/2014/main" id="{A70BA106-8A86-48A5-9205-40006D7CFAA6}"/>
              </a:ext>
            </a:extLst>
          </p:cNvPr>
          <p:cNvSpPr>
            <a:spLocks noGrp="1"/>
          </p:cNvSpPr>
          <p:nvPr>
            <p:ph idx="1"/>
          </p:nvPr>
        </p:nvSpPr>
        <p:spPr/>
        <p:txBody>
          <a:bodyPr/>
          <a:lstStyle/>
          <a:p>
            <a:pPr marL="457200" lvl="0" indent="-457200" algn="just">
              <a:lnSpc>
                <a:spcPts val="2800"/>
              </a:lnSpc>
              <a:buFont typeface="+mj-ea"/>
              <a:buAutoNum type="circleNumDbPlain" startAt="4"/>
            </a:pPr>
            <a:r>
              <a:rPr lang="ja-JP" altLang="ja-JP" sz="2000" kern="100" dirty="0">
                <a:effectLst/>
                <a:cs typeface="Times New Roman" panose="02020603050405020304" pitchFamily="18" charset="0"/>
              </a:rPr>
              <a:t>ユーザーの借入残高が、未払いの利息の増大、担保価値の低下、借入資産の価格の上昇などにより借入能力を超えた場合、提供された担保はその時点市場価値から割引を行った上で清算される</a:t>
            </a:r>
          </a:p>
          <a:p>
            <a:pPr marL="457200" lvl="0" indent="-457200" algn="just">
              <a:lnSpc>
                <a:spcPts val="2800"/>
              </a:lnSpc>
              <a:buFont typeface="+mj-ea"/>
              <a:buAutoNum type="circleNumDbPlain" startAt="4"/>
            </a:pPr>
            <a:r>
              <a:rPr lang="ja-JP" altLang="ja-JP" sz="2000" kern="100" dirty="0">
                <a:effectLst/>
                <a:cs typeface="Times New Roman" panose="02020603050405020304" pitchFamily="18" charset="0"/>
              </a:rPr>
              <a:t>上記の支払義務はあるのもの、借手は</a:t>
            </a:r>
            <a:r>
              <a:rPr lang="en-US" altLang="ja-JP" sz="2000" kern="100" dirty="0">
                <a:effectLst/>
                <a:cs typeface="Times New Roman" panose="02020603050405020304" pitchFamily="18" charset="0"/>
              </a:rPr>
              <a:t>Compound</a:t>
            </a:r>
            <a:r>
              <a:rPr lang="ja-JP" altLang="ja-JP" sz="2000" kern="100" dirty="0">
                <a:effectLst/>
                <a:cs typeface="Times New Roman" panose="02020603050405020304" pitchFamily="18" charset="0"/>
              </a:rPr>
              <a:t>プラットフォームを利用することにより</a:t>
            </a:r>
            <a:r>
              <a:rPr lang="en-US" altLang="ja-JP" sz="2000" kern="100" dirty="0" err="1">
                <a:effectLst/>
                <a:cs typeface="Times New Roman" panose="02020603050405020304" pitchFamily="18" charset="0"/>
              </a:rPr>
              <a:t>COMPToken</a:t>
            </a:r>
            <a:r>
              <a:rPr lang="ja-JP" altLang="ja-JP" sz="2000" kern="100" dirty="0">
                <a:effectLst/>
                <a:cs typeface="Times New Roman" panose="02020603050405020304" pitchFamily="18" charset="0"/>
              </a:rPr>
              <a:t>を報酬として受け取ることができる。なお、毎日、約</a:t>
            </a:r>
            <a:r>
              <a:rPr lang="en-US" altLang="ja-JP" sz="2000" kern="100" dirty="0">
                <a:effectLst/>
                <a:cs typeface="Times New Roman" panose="02020603050405020304" pitchFamily="18" charset="0"/>
              </a:rPr>
              <a:t>2,880</a:t>
            </a:r>
            <a:r>
              <a:rPr lang="ja-JP" altLang="ja-JP" sz="2000" kern="100" dirty="0">
                <a:effectLst/>
                <a:cs typeface="Times New Roman" panose="02020603050405020304" pitchFamily="18" charset="0"/>
              </a:rPr>
              <a:t>個の</a:t>
            </a:r>
            <a:r>
              <a:rPr lang="en-US" altLang="ja-JP" sz="2000" kern="100" dirty="0">
                <a:effectLst/>
                <a:cs typeface="Times New Roman" panose="02020603050405020304" pitchFamily="18" charset="0"/>
              </a:rPr>
              <a:t>COMP</a:t>
            </a:r>
            <a:r>
              <a:rPr lang="ja-JP" altLang="ja-JP" sz="2000" kern="100" dirty="0">
                <a:effectLst/>
                <a:cs typeface="Times New Roman" panose="02020603050405020304" pitchFamily="18" charset="0"/>
              </a:rPr>
              <a:t>が分配されており、そのうち</a:t>
            </a:r>
            <a:r>
              <a:rPr lang="en-US" altLang="ja-JP" sz="2000" kern="100" dirty="0">
                <a:effectLst/>
                <a:cs typeface="Times New Roman" panose="02020603050405020304" pitchFamily="18" charset="0"/>
              </a:rPr>
              <a:t>50</a:t>
            </a:r>
            <a:r>
              <a:rPr lang="ja-JP" altLang="ja-JP" sz="2000" kern="100" dirty="0">
                <a:effectLst/>
                <a:cs typeface="Times New Roman" panose="02020603050405020304" pitchFamily="18" charset="0"/>
              </a:rPr>
              <a:t>％が貸主に、</a:t>
            </a:r>
            <a:r>
              <a:rPr lang="en-US" altLang="ja-JP" sz="2000" kern="100" dirty="0">
                <a:effectLst/>
                <a:cs typeface="Times New Roman" panose="02020603050405020304" pitchFamily="18" charset="0"/>
              </a:rPr>
              <a:t>50</a:t>
            </a:r>
            <a:r>
              <a:rPr lang="ja-JP" altLang="ja-JP" sz="2000" kern="100" dirty="0">
                <a:effectLst/>
                <a:cs typeface="Times New Roman" panose="02020603050405020304" pitchFamily="18" charset="0"/>
              </a:rPr>
              <a:t>％が借手に分配されている</a:t>
            </a:r>
          </a:p>
        </p:txBody>
      </p:sp>
    </p:spTree>
    <p:extLst>
      <p:ext uri="{BB962C8B-B14F-4D97-AF65-F5344CB8AC3E}">
        <p14:creationId xmlns:p14="http://schemas.microsoft.com/office/powerpoint/2010/main" val="3268998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2F871629-25F6-43FB-A778-D85F7DDF686D}"/>
              </a:ext>
            </a:extLst>
          </p:cNvPr>
          <p:cNvSpPr txBox="1">
            <a:spLocks/>
          </p:cNvSpPr>
          <p:nvPr/>
        </p:nvSpPr>
        <p:spPr>
          <a:xfrm>
            <a:off x="1035981" y="4988748"/>
            <a:ext cx="10120038" cy="1056554"/>
          </a:xfrm>
          <a:prstGeom prst="rect">
            <a:avLst/>
          </a:prstGeom>
          <a:ln w="6350">
            <a:no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 indent="-91440" algn="just">
              <a:lnSpc>
                <a:spcPct val="100000"/>
              </a:lnSpc>
              <a:spcBef>
                <a:spcPts val="1200"/>
              </a:spcBef>
              <a:spcAft>
                <a:spcPts val="200"/>
              </a:spcAft>
              <a:buClr>
                <a:schemeClr val="accent1"/>
              </a:buClr>
              <a:buSzPct val="100000"/>
              <a:buFont typeface="Calibri" panose="020F0502020204030204" pitchFamily="34" charset="0"/>
              <a:buChar char=" "/>
            </a:pP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トークンが「配当」を受け取れるものだと電子記録移転権利</a:t>
            </a: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有価証券</a:t>
            </a: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の可能性</a:t>
            </a:r>
            <a:endPar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a:p>
            <a:pPr marL="91440" indent="-91440" algn="just">
              <a:lnSpc>
                <a:spcPct val="100000"/>
              </a:lnSpc>
              <a:spcBef>
                <a:spcPts val="1200"/>
              </a:spcBef>
              <a:spcAft>
                <a:spcPts val="200"/>
              </a:spcAft>
              <a:buClr>
                <a:schemeClr val="accent1"/>
              </a:buClr>
              <a:buSzPct val="100000"/>
              <a:buFont typeface="Calibri" panose="020F0502020204030204" pitchFamily="34" charset="0"/>
              <a:buChar char=" "/>
            </a:pP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Compound</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のｃ</a:t>
            </a:r>
            <a:r>
              <a:rPr kumimoji="1" lang="en-US" altLang="ja-JP"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Token</a:t>
            </a:r>
            <a:r>
              <a:rPr kumimoji="1" lang="ja-JP" alt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は配当ではなく利息？そうだとすると暗号資産</a:t>
            </a:r>
            <a:endParaRPr kumimoji="1" lang="en-US" sz="26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p:txBody>
      </p:sp>
      <p:grpSp>
        <p:nvGrpSpPr>
          <p:cNvPr id="9" name="グループ化 8">
            <a:extLst>
              <a:ext uri="{FF2B5EF4-FFF2-40B4-BE49-F238E27FC236}">
                <a16:creationId xmlns:a16="http://schemas.microsoft.com/office/drawing/2014/main" id="{ADD18B35-EE1A-484A-8F67-738B0532D630}"/>
              </a:ext>
            </a:extLst>
          </p:cNvPr>
          <p:cNvGrpSpPr/>
          <p:nvPr/>
        </p:nvGrpSpPr>
        <p:grpSpPr>
          <a:xfrm>
            <a:off x="1752528" y="1916570"/>
            <a:ext cx="8309830" cy="2880000"/>
            <a:chOff x="1752528" y="1916570"/>
            <a:chExt cx="8309830" cy="2880000"/>
          </a:xfrm>
        </p:grpSpPr>
        <p:grpSp>
          <p:nvGrpSpPr>
            <p:cNvPr id="63" name="Group 62">
              <a:extLst>
                <a:ext uri="{FF2B5EF4-FFF2-40B4-BE49-F238E27FC236}">
                  <a16:creationId xmlns:a16="http://schemas.microsoft.com/office/drawing/2014/main" id="{6E55D0D5-C44E-44A5-8541-88776586C390}"/>
                </a:ext>
              </a:extLst>
            </p:cNvPr>
            <p:cNvGrpSpPr/>
            <p:nvPr/>
          </p:nvGrpSpPr>
          <p:grpSpPr>
            <a:xfrm>
              <a:off x="2413910" y="2900932"/>
              <a:ext cx="7648448" cy="1257463"/>
              <a:chOff x="2032932" y="2751985"/>
              <a:chExt cx="8024352" cy="1262848"/>
            </a:xfrm>
          </p:grpSpPr>
          <p:grpSp>
            <p:nvGrpSpPr>
              <p:cNvPr id="13" name="Group 12">
                <a:extLst>
                  <a:ext uri="{FF2B5EF4-FFF2-40B4-BE49-F238E27FC236}">
                    <a16:creationId xmlns:a16="http://schemas.microsoft.com/office/drawing/2014/main" id="{4079EC24-F4AE-40BD-91FD-D44C4273969C}"/>
                  </a:ext>
                </a:extLst>
              </p:cNvPr>
              <p:cNvGrpSpPr/>
              <p:nvPr/>
            </p:nvGrpSpPr>
            <p:grpSpPr>
              <a:xfrm>
                <a:off x="2032932" y="2946253"/>
                <a:ext cx="788891" cy="1068580"/>
                <a:chOff x="2084301" y="2678668"/>
                <a:chExt cx="788891" cy="1068580"/>
              </a:xfrm>
            </p:grpSpPr>
            <p:sp>
              <p:nvSpPr>
                <p:cNvPr id="20" name="TextBox 19">
                  <a:extLst>
                    <a:ext uri="{FF2B5EF4-FFF2-40B4-BE49-F238E27FC236}">
                      <a16:creationId xmlns:a16="http://schemas.microsoft.com/office/drawing/2014/main" id="{991E4251-D091-4CF2-854D-36D9DABA3196}"/>
                    </a:ext>
                  </a:extLst>
                </p:cNvPr>
                <p:cNvSpPr txBox="1"/>
                <p:nvPr/>
              </p:nvSpPr>
              <p:spPr>
                <a:xfrm>
                  <a:off x="2084301" y="3377916"/>
                  <a:ext cx="779930"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lender</a:t>
                  </a:r>
                  <a:endParaRPr lang="en-US" sz="1800" u="sng" dirty="0">
                    <a:latin typeface="Browallia New" panose="020B0604020202020204" pitchFamily="34" charset="-34"/>
                    <a:cs typeface="Browallia New" panose="020B0604020202020204" pitchFamily="34" charset="-34"/>
                  </a:endParaRPr>
                </a:p>
              </p:txBody>
            </p:sp>
            <p:pic>
              <p:nvPicPr>
                <p:cNvPr id="4" name="Graphic 3" descr="Head with gears">
                  <a:extLst>
                    <a:ext uri="{FF2B5EF4-FFF2-40B4-BE49-F238E27FC236}">
                      <a16:creationId xmlns:a16="http://schemas.microsoft.com/office/drawing/2014/main" id="{08AB226F-2C53-477E-AA32-EE0F78680F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3944" y="2678668"/>
                  <a:ext cx="699248" cy="699248"/>
                </a:xfrm>
                <a:prstGeom prst="rect">
                  <a:avLst/>
                </a:prstGeom>
              </p:spPr>
            </p:pic>
          </p:grpSp>
          <p:grpSp>
            <p:nvGrpSpPr>
              <p:cNvPr id="8" name="Group 7">
                <a:extLst>
                  <a:ext uri="{FF2B5EF4-FFF2-40B4-BE49-F238E27FC236}">
                    <a16:creationId xmlns:a16="http://schemas.microsoft.com/office/drawing/2014/main" id="{E9E46119-0D20-4FB2-AB12-2DC8B867554C}"/>
                  </a:ext>
                </a:extLst>
              </p:cNvPr>
              <p:cNvGrpSpPr/>
              <p:nvPr/>
            </p:nvGrpSpPr>
            <p:grpSpPr>
              <a:xfrm>
                <a:off x="9243641" y="2946253"/>
                <a:ext cx="813643" cy="1068580"/>
                <a:chOff x="7762051" y="2678668"/>
                <a:chExt cx="813643" cy="1068580"/>
              </a:xfrm>
            </p:grpSpPr>
            <p:pic>
              <p:nvPicPr>
                <p:cNvPr id="5" name="Graphic 4" descr="Head with gears">
                  <a:extLst>
                    <a:ext uri="{FF2B5EF4-FFF2-40B4-BE49-F238E27FC236}">
                      <a16:creationId xmlns:a16="http://schemas.microsoft.com/office/drawing/2014/main" id="{47A7022A-64E5-435F-9185-771CCBE2B5CB}"/>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762051" y="2678668"/>
                  <a:ext cx="704088" cy="704088"/>
                </a:xfrm>
                <a:prstGeom prst="rect">
                  <a:avLst/>
                </a:prstGeom>
              </p:spPr>
            </p:pic>
            <p:sp>
              <p:nvSpPr>
                <p:cNvPr id="7" name="TextBox 6">
                  <a:extLst>
                    <a:ext uri="{FF2B5EF4-FFF2-40B4-BE49-F238E27FC236}">
                      <a16:creationId xmlns:a16="http://schemas.microsoft.com/office/drawing/2014/main" id="{BD6D0B07-FABC-4B3B-85D0-CE0876EED2F8}"/>
                    </a:ext>
                  </a:extLst>
                </p:cNvPr>
                <p:cNvSpPr txBox="1"/>
                <p:nvPr/>
              </p:nvSpPr>
              <p:spPr>
                <a:xfrm>
                  <a:off x="7764468" y="3377916"/>
                  <a:ext cx="811226"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borrower</a:t>
                  </a:r>
                  <a:endParaRPr lang="en-US" sz="1800" u="sng" dirty="0">
                    <a:latin typeface="Browallia New" panose="020B0604020202020204" pitchFamily="34" charset="-34"/>
                    <a:cs typeface="Browallia New" panose="020B0604020202020204" pitchFamily="34" charset="-34"/>
                  </a:endParaRPr>
                </a:p>
              </p:txBody>
            </p:sp>
          </p:grpSp>
          <p:pic>
            <p:nvPicPr>
              <p:cNvPr id="21" name="Graphic 20" descr="Disconnected">
                <a:extLst>
                  <a:ext uri="{FF2B5EF4-FFF2-40B4-BE49-F238E27FC236}">
                    <a16:creationId xmlns:a16="http://schemas.microsoft.com/office/drawing/2014/main" id="{BAACEC36-2E54-41AB-B927-0AFF3DEDFC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3023343"/>
                <a:ext cx="914400" cy="914400"/>
              </a:xfrm>
              <a:prstGeom prst="rect">
                <a:avLst/>
              </a:prstGeom>
            </p:spPr>
          </p:pic>
          <p:cxnSp>
            <p:nvCxnSpPr>
              <p:cNvPr id="23" name="Straight Arrow Connector 22">
                <a:extLst>
                  <a:ext uri="{FF2B5EF4-FFF2-40B4-BE49-F238E27FC236}">
                    <a16:creationId xmlns:a16="http://schemas.microsoft.com/office/drawing/2014/main" id="{84E5F54B-50F5-4A0D-85C6-4AF61C07B250}"/>
                  </a:ext>
                </a:extLst>
              </p:cNvPr>
              <p:cNvCxnSpPr>
                <a:cxnSpLocks/>
              </p:cNvCxnSpPr>
              <p:nvPr/>
            </p:nvCxnSpPr>
            <p:spPr>
              <a:xfrm>
                <a:off x="3162476" y="3091935"/>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A48D84-70AD-4BDD-A93F-155793AC96DF}"/>
                  </a:ext>
                </a:extLst>
              </p:cNvPr>
              <p:cNvCxnSpPr>
                <a:cxnSpLocks/>
              </p:cNvCxnSpPr>
              <p:nvPr/>
            </p:nvCxnSpPr>
            <p:spPr>
              <a:xfrm>
                <a:off x="6571130" y="3477417"/>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CBD3CEF-6E41-4B61-AF6A-B4CA58AF375D}"/>
                  </a:ext>
                </a:extLst>
              </p:cNvPr>
              <p:cNvCxnSpPr>
                <a:cxnSpLocks/>
              </p:cNvCxnSpPr>
              <p:nvPr/>
            </p:nvCxnSpPr>
            <p:spPr>
              <a:xfrm>
                <a:off x="3162476" y="3477418"/>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BE851BD-8308-4A27-8176-9B9415296D45}"/>
                  </a:ext>
                </a:extLst>
              </p:cNvPr>
              <p:cNvCxnSpPr>
                <a:cxnSpLocks/>
              </p:cNvCxnSpPr>
              <p:nvPr/>
            </p:nvCxnSpPr>
            <p:spPr>
              <a:xfrm>
                <a:off x="6571130" y="3091935"/>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99BD9E2-20C9-491E-842B-FB09947C598D}"/>
                  </a:ext>
                </a:extLst>
              </p:cNvPr>
              <p:cNvSpPr txBox="1">
                <a:spLocks noChangeAspect="1"/>
              </p:cNvSpPr>
              <p:nvPr/>
            </p:nvSpPr>
            <p:spPr>
              <a:xfrm>
                <a:off x="3639241"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3" name="TextBox 32">
                <a:extLst>
                  <a:ext uri="{FF2B5EF4-FFF2-40B4-BE49-F238E27FC236}">
                    <a16:creationId xmlns:a16="http://schemas.microsoft.com/office/drawing/2014/main" id="{3F81EDE5-92AF-4693-8BF7-B9F1B394E71B}"/>
                  </a:ext>
                </a:extLst>
              </p:cNvPr>
              <p:cNvSpPr txBox="1"/>
              <p:nvPr/>
            </p:nvSpPr>
            <p:spPr>
              <a:xfrm>
                <a:off x="7083238" y="3137973"/>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5" name="TextBox 34">
                <a:extLst>
                  <a:ext uri="{FF2B5EF4-FFF2-40B4-BE49-F238E27FC236}">
                    <a16:creationId xmlns:a16="http://schemas.microsoft.com/office/drawing/2014/main" id="{8D086F44-6BE9-42CA-A476-1FDCAD737C97}"/>
                  </a:ext>
                </a:extLst>
              </p:cNvPr>
              <p:cNvSpPr txBox="1"/>
              <p:nvPr/>
            </p:nvSpPr>
            <p:spPr>
              <a:xfrm>
                <a:off x="7083238"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collateral</a:t>
                </a:r>
                <a:endParaRPr lang="en-US" sz="1600" dirty="0">
                  <a:latin typeface="Browallia New" panose="020B0604020202020204" pitchFamily="34" charset="-34"/>
                  <a:cs typeface="Browallia New" panose="020B0604020202020204" pitchFamily="34" charset="-34"/>
                </a:endParaRPr>
              </a:p>
            </p:txBody>
          </p:sp>
          <p:sp>
            <p:nvSpPr>
              <p:cNvPr id="37" name="TextBox 36">
                <a:extLst>
                  <a:ext uri="{FF2B5EF4-FFF2-40B4-BE49-F238E27FC236}">
                    <a16:creationId xmlns:a16="http://schemas.microsoft.com/office/drawing/2014/main" id="{EDFAF104-200D-42A2-B27F-155C604118B0}"/>
                  </a:ext>
                </a:extLst>
              </p:cNvPr>
              <p:cNvSpPr txBox="1"/>
              <p:nvPr/>
            </p:nvSpPr>
            <p:spPr>
              <a:xfrm>
                <a:off x="3220747" y="3137973"/>
                <a:ext cx="2252206"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token representing share in pool</a:t>
                </a:r>
                <a:endParaRPr lang="en-US" sz="1600" dirty="0">
                  <a:latin typeface="Browallia New" panose="020B0604020202020204" pitchFamily="34" charset="-34"/>
                  <a:cs typeface="Browallia New" panose="020B0604020202020204" pitchFamily="34" charset="-34"/>
                </a:endParaRPr>
              </a:p>
            </p:txBody>
          </p:sp>
          <p:cxnSp>
            <p:nvCxnSpPr>
              <p:cNvPr id="39" name="Straight Arrow Connector 38">
                <a:extLst>
                  <a:ext uri="{FF2B5EF4-FFF2-40B4-BE49-F238E27FC236}">
                    <a16:creationId xmlns:a16="http://schemas.microsoft.com/office/drawing/2014/main" id="{3B0AE59A-E389-4739-A291-DA7282FCAF29}"/>
                  </a:ext>
                </a:extLst>
              </p:cNvPr>
              <p:cNvCxnSpPr>
                <a:cxnSpLocks/>
              </p:cNvCxnSpPr>
              <p:nvPr/>
            </p:nvCxnSpPr>
            <p:spPr>
              <a:xfrm>
                <a:off x="3153515" y="3862900"/>
                <a:ext cx="2418053" cy="0"/>
              </a:xfrm>
              <a:prstGeom prst="straightConnector1">
                <a:avLst/>
              </a:prstGeom>
              <a:ln>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4F218CF-F2F2-4308-B52E-9EA67176EF4B}"/>
                  </a:ext>
                </a:extLst>
              </p:cNvPr>
              <p:cNvCxnSpPr>
                <a:cxnSpLocks/>
              </p:cNvCxnSpPr>
              <p:nvPr/>
            </p:nvCxnSpPr>
            <p:spPr>
              <a:xfrm>
                <a:off x="6571130" y="3862900"/>
                <a:ext cx="2418053" cy="0"/>
              </a:xfrm>
              <a:prstGeom prst="straightConnector1">
                <a:avLst/>
              </a:prstGeom>
              <a:ln>
                <a:solidFill>
                  <a:schemeClr val="tx1"/>
                </a:solidFill>
                <a:prstDash val="lgDash"/>
                <a:headEnd type="non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0C5C9E2-EF63-426D-BEF7-C483D4CFEDAE}"/>
                  </a:ext>
                </a:extLst>
              </p:cNvPr>
              <p:cNvSpPr txBox="1"/>
              <p:nvPr/>
            </p:nvSpPr>
            <p:spPr>
              <a:xfrm>
                <a:off x="7083238" y="352345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sp>
            <p:nvSpPr>
              <p:cNvPr id="45" name="TextBox 44">
                <a:extLst>
                  <a:ext uri="{FF2B5EF4-FFF2-40B4-BE49-F238E27FC236}">
                    <a16:creationId xmlns:a16="http://schemas.microsoft.com/office/drawing/2014/main" id="{93EC5874-3857-418A-B1D4-62D9719FA989}"/>
                  </a:ext>
                </a:extLst>
              </p:cNvPr>
              <p:cNvSpPr txBox="1"/>
              <p:nvPr/>
            </p:nvSpPr>
            <p:spPr>
              <a:xfrm>
                <a:off x="3614589" y="352256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cxnSp>
            <p:nvCxnSpPr>
              <p:cNvPr id="47" name="Connector: Elbow 46">
                <a:extLst>
                  <a:ext uri="{FF2B5EF4-FFF2-40B4-BE49-F238E27FC236}">
                    <a16:creationId xmlns:a16="http://schemas.microsoft.com/office/drawing/2014/main" id="{0BCC6EF0-D91E-4047-8EA5-78974D584E11}"/>
                  </a:ext>
                </a:extLst>
              </p:cNvPr>
              <p:cNvCxnSpPr>
                <a:cxnSpLocks/>
                <a:stCxn id="37" idx="3"/>
                <a:endCxn id="35" idx="0"/>
              </p:cNvCxnSpPr>
              <p:nvPr/>
            </p:nvCxnSpPr>
            <p:spPr>
              <a:xfrm flipV="1">
                <a:off x="5472953" y="2751985"/>
                <a:ext cx="2342546" cy="555265"/>
              </a:xfrm>
              <a:prstGeom prst="bentConnector4">
                <a:avLst>
                  <a:gd name="adj1" fmla="val 9112"/>
                  <a:gd name="adj2" fmla="val 141170"/>
                </a:avLst>
              </a:prstGeom>
              <a:ln w="9525">
                <a:solidFill>
                  <a:srgbClr val="197EC6"/>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0BDE3C8-54B9-485A-804F-14A5B5B1B767}"/>
                  </a:ext>
                </a:extLst>
              </p:cNvPr>
              <p:cNvSpPr txBox="1"/>
              <p:nvPr/>
            </p:nvSpPr>
            <p:spPr>
              <a:xfrm>
                <a:off x="7183743" y="3535615"/>
                <a:ext cx="355050" cy="338554"/>
              </a:xfrm>
              <a:prstGeom prst="rect">
                <a:avLst/>
              </a:prstGeom>
              <a:noFill/>
            </p:spPr>
            <p:txBody>
              <a:bodyPr wrap="square">
                <a:spAutoFit/>
              </a:bodyPr>
              <a:lstStyle/>
              <a:p>
                <a:pPr algn="ctr"/>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latin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D5F7D774-1170-40C0-A741-2321106125C3}"/>
                  </a:ext>
                </a:extLst>
              </p:cNvPr>
              <p:cNvSpPr txBox="1"/>
              <p:nvPr/>
            </p:nvSpPr>
            <p:spPr>
              <a:xfrm>
                <a:off x="3468049" y="2756630"/>
                <a:ext cx="342383"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4" name="TextBox 53">
                <a:extLst>
                  <a:ext uri="{FF2B5EF4-FFF2-40B4-BE49-F238E27FC236}">
                    <a16:creationId xmlns:a16="http://schemas.microsoft.com/office/drawing/2014/main" id="{2E977323-2972-49E9-B222-A8510A329ED5}"/>
                  </a:ext>
                </a:extLst>
              </p:cNvPr>
              <p:cNvSpPr txBox="1"/>
              <p:nvPr/>
            </p:nvSpPr>
            <p:spPr>
              <a:xfrm>
                <a:off x="3060199" y="3137973"/>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6" name="TextBox 55">
                <a:extLst>
                  <a:ext uri="{FF2B5EF4-FFF2-40B4-BE49-F238E27FC236}">
                    <a16:creationId xmlns:a16="http://schemas.microsoft.com/office/drawing/2014/main" id="{448A2361-ECB8-4CEF-91B0-42F3405529D2}"/>
                  </a:ext>
                </a:extLst>
              </p:cNvPr>
              <p:cNvSpPr txBox="1"/>
              <p:nvPr/>
            </p:nvSpPr>
            <p:spPr>
              <a:xfrm>
                <a:off x="3719404" y="3535615"/>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8" name="TextBox 57">
                <a:extLst>
                  <a:ext uri="{FF2B5EF4-FFF2-40B4-BE49-F238E27FC236}">
                    <a16:creationId xmlns:a16="http://schemas.microsoft.com/office/drawing/2014/main" id="{B553ADE8-CFD8-4061-BE28-C0648C92BBF3}"/>
                  </a:ext>
                </a:extLst>
              </p:cNvPr>
              <p:cNvSpPr txBox="1"/>
              <p:nvPr/>
            </p:nvSpPr>
            <p:spPr>
              <a:xfrm>
                <a:off x="7214167" y="2756630"/>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60" name="TextBox 59">
                <a:extLst>
                  <a:ext uri="{FF2B5EF4-FFF2-40B4-BE49-F238E27FC236}">
                    <a16:creationId xmlns:a16="http://schemas.microsoft.com/office/drawing/2014/main" id="{5EB1D2F5-7123-4A5D-94B8-A43BA8892D78}"/>
                  </a:ext>
                </a:extLst>
              </p:cNvPr>
              <p:cNvSpPr txBox="1"/>
              <p:nvPr/>
            </p:nvSpPr>
            <p:spPr>
              <a:xfrm>
                <a:off x="6919023" y="3137973"/>
                <a:ext cx="331000"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grpSp>
        <p:sp>
          <p:nvSpPr>
            <p:cNvPr id="65" name="TextBox 64">
              <a:extLst>
                <a:ext uri="{FF2B5EF4-FFF2-40B4-BE49-F238E27FC236}">
                  <a16:creationId xmlns:a16="http://schemas.microsoft.com/office/drawing/2014/main" id="{161E04BD-269B-43EA-9927-82F9E4E336F5}"/>
                </a:ext>
              </a:extLst>
            </p:cNvPr>
            <p:cNvSpPr txBox="1"/>
            <p:nvPr/>
          </p:nvSpPr>
          <p:spPr>
            <a:xfrm>
              <a:off x="5217073" y="1916570"/>
              <a:ext cx="2178911" cy="520989"/>
            </a:xfrm>
            <a:prstGeom prst="rect">
              <a:avLst/>
            </a:prstGeom>
            <a:noFill/>
          </p:spPr>
          <p:txBody>
            <a:bodyPr wrap="square">
              <a:spAutoFit/>
            </a:bodyPr>
            <a:lstStyle/>
            <a:p>
              <a:pPr algn="ctr"/>
              <a:r>
                <a:rPr lang="de-DE" sz="2800" b="1" dirty="0">
                  <a:latin typeface="Browallia New" panose="020B0604020202020204" pitchFamily="34" charset="-34"/>
                  <a:cs typeface="Browallia New" panose="020B0604020202020204" pitchFamily="34" charset="-34"/>
                </a:rPr>
                <a:t>lending protocol</a:t>
              </a:r>
              <a:endParaRPr lang="en-US" sz="2800" b="1" dirty="0">
                <a:latin typeface="Browallia New" panose="020B0604020202020204" pitchFamily="34" charset="-34"/>
                <a:cs typeface="Browallia New" panose="020B0604020202020204" pitchFamily="34" charset="-34"/>
              </a:endParaRPr>
            </a:p>
          </p:txBody>
        </p:sp>
        <p:sp>
          <p:nvSpPr>
            <p:cNvPr id="75" name="Rectangle 74">
              <a:extLst>
                <a:ext uri="{FF2B5EF4-FFF2-40B4-BE49-F238E27FC236}">
                  <a16:creationId xmlns:a16="http://schemas.microsoft.com/office/drawing/2014/main" id="{E2C335A4-1834-4BCF-8C3A-043092E07358}"/>
                </a:ext>
              </a:extLst>
            </p:cNvPr>
            <p:cNvSpPr/>
            <p:nvPr/>
          </p:nvSpPr>
          <p:spPr>
            <a:xfrm>
              <a:off x="3473050" y="3327500"/>
              <a:ext cx="2330812" cy="2526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7" name="TextBox 96">
              <a:extLst>
                <a:ext uri="{FF2B5EF4-FFF2-40B4-BE49-F238E27FC236}">
                  <a16:creationId xmlns:a16="http://schemas.microsoft.com/office/drawing/2014/main" id="{43C1D10D-C839-4F31-BE10-A9E0090E5D7C}"/>
                </a:ext>
              </a:extLst>
            </p:cNvPr>
            <p:cNvSpPr txBox="1"/>
            <p:nvPr/>
          </p:nvSpPr>
          <p:spPr>
            <a:xfrm>
              <a:off x="1752528" y="4459460"/>
              <a:ext cx="2871042" cy="337110"/>
            </a:xfrm>
            <a:prstGeom prst="rect">
              <a:avLst/>
            </a:prstGeom>
            <a:noFill/>
          </p:spPr>
          <p:txBody>
            <a:bodyPr wrap="square">
              <a:spAutoFit/>
            </a:bodyPr>
            <a:lstStyle/>
            <a:p>
              <a:r>
                <a:rPr lang="de-DE" sz="1600" dirty="0">
                  <a:latin typeface="Browallia New" panose="020B0604020202020204" pitchFamily="34" charset="-34"/>
                  <a:cs typeface="Browallia New" panose="020B0604020202020204" pitchFamily="34" charset="-34"/>
                </a:rPr>
                <a:t>units in a collective investment scheme?</a:t>
              </a:r>
              <a:endParaRPr lang="en-US" sz="1600" u="sng" dirty="0">
                <a:latin typeface="Browallia New" panose="020B0604020202020204" pitchFamily="34" charset="-34"/>
                <a:cs typeface="Browallia New" panose="020B0604020202020204" pitchFamily="34" charset="-34"/>
              </a:endParaRPr>
            </a:p>
          </p:txBody>
        </p:sp>
        <p:cxnSp>
          <p:nvCxnSpPr>
            <p:cNvPr id="99" name="Straight Arrow Connector 98">
              <a:extLst>
                <a:ext uri="{FF2B5EF4-FFF2-40B4-BE49-F238E27FC236}">
                  <a16:creationId xmlns:a16="http://schemas.microsoft.com/office/drawing/2014/main" id="{4EE88B17-6D3A-446B-AAF3-826B7BDB965F}"/>
                </a:ext>
              </a:extLst>
            </p:cNvPr>
            <p:cNvCxnSpPr>
              <a:cxnSpLocks/>
            </p:cNvCxnSpPr>
            <p:nvPr/>
          </p:nvCxnSpPr>
          <p:spPr>
            <a:xfrm flipV="1">
              <a:off x="3112793" y="3540498"/>
              <a:ext cx="716334" cy="9297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タイトル 1">
            <a:extLst>
              <a:ext uri="{FF2B5EF4-FFF2-40B4-BE49-F238E27FC236}">
                <a16:creationId xmlns:a16="http://schemas.microsoft.com/office/drawing/2014/main" id="{E1AED239-BECD-480E-A99D-33B766732823}"/>
              </a:ext>
            </a:extLst>
          </p:cNvPr>
          <p:cNvSpPr>
            <a:spLocks noGrp="1"/>
          </p:cNvSpPr>
          <p:nvPr>
            <p:ph type="title"/>
          </p:nvPr>
        </p:nvSpPr>
        <p:spPr>
          <a:xfrm>
            <a:off x="1096963" y="287338"/>
            <a:ext cx="10058400" cy="1449387"/>
          </a:xfrm>
        </p:spPr>
        <p:txBody>
          <a:bodyPr/>
          <a:lstStyle/>
          <a:p>
            <a:r>
              <a:rPr kumimoji="1" lang="en-US" altLang="ja-JP" dirty="0"/>
              <a:t>II </a:t>
            </a:r>
            <a:r>
              <a:rPr kumimoji="1" lang="en-US" altLang="ja-JP" dirty="0" err="1"/>
              <a:t>cToken</a:t>
            </a:r>
            <a:r>
              <a:rPr kumimoji="1" lang="ja-JP" altLang="en-US" dirty="0"/>
              <a:t>の性質</a:t>
            </a:r>
          </a:p>
        </p:txBody>
      </p:sp>
    </p:spTree>
    <p:extLst>
      <p:ext uri="{BB962C8B-B14F-4D97-AF65-F5344CB8AC3E}">
        <p14:creationId xmlns:p14="http://schemas.microsoft.com/office/powerpoint/2010/main" val="314709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55B37E-DF20-49E3-B343-2B716C54E441}"/>
              </a:ext>
            </a:extLst>
          </p:cNvPr>
          <p:cNvSpPr>
            <a:spLocks noGrp="1"/>
          </p:cNvSpPr>
          <p:nvPr>
            <p:ph type="title"/>
          </p:nvPr>
        </p:nvSpPr>
        <p:spPr/>
        <p:txBody>
          <a:bodyPr/>
          <a:lstStyle/>
          <a:p>
            <a:r>
              <a:rPr kumimoji="1" lang="en-US" altLang="ja-JP" dirty="0"/>
              <a:t>II </a:t>
            </a:r>
            <a:r>
              <a:rPr kumimoji="1" lang="ja-JP" altLang="en-US" dirty="0"/>
              <a:t>貸付、借入と交換業、貸金業法</a:t>
            </a:r>
          </a:p>
        </p:txBody>
      </p:sp>
      <p:pic>
        <p:nvPicPr>
          <p:cNvPr id="6" name="コンテンツ プレースホルダー 5">
            <a:extLst>
              <a:ext uri="{FF2B5EF4-FFF2-40B4-BE49-F238E27FC236}">
                <a16:creationId xmlns:a16="http://schemas.microsoft.com/office/drawing/2014/main" id="{20EB4B9A-ED2F-418F-9E9D-4755E6F8506A}"/>
              </a:ext>
            </a:extLst>
          </p:cNvPr>
          <p:cNvPicPr>
            <a:picLocks noGrp="1"/>
          </p:cNvPicPr>
          <p:nvPr>
            <p:ph idx="1"/>
          </p:nvPr>
        </p:nvPicPr>
        <p:blipFill>
          <a:blip r:embed="rId2"/>
          <a:stretch>
            <a:fillRect/>
          </a:stretch>
        </p:blipFill>
        <p:spPr>
          <a:xfrm>
            <a:off x="2032695" y="1825453"/>
            <a:ext cx="8280000" cy="2682588"/>
          </a:xfrm>
        </p:spPr>
      </p:pic>
      <p:sp>
        <p:nvSpPr>
          <p:cNvPr id="4" name="スライド番号プレースホルダー 3">
            <a:extLst>
              <a:ext uri="{FF2B5EF4-FFF2-40B4-BE49-F238E27FC236}">
                <a16:creationId xmlns:a16="http://schemas.microsoft.com/office/drawing/2014/main" id="{F0F017B1-14CB-474B-9A6C-0E6FD7FF861B}"/>
              </a:ext>
            </a:extLst>
          </p:cNvPr>
          <p:cNvSpPr>
            <a:spLocks noGrp="1"/>
          </p:cNvSpPr>
          <p:nvPr>
            <p:ph type="sldNum" sz="quarter" idx="12"/>
          </p:nvPr>
        </p:nvSpPr>
        <p:spPr/>
        <p:txBody>
          <a:bodyPr/>
          <a:lstStyle/>
          <a:p>
            <a:fld id="{519954A3-9DFD-4C44-94BA-B95130A3BA1C}" type="slidenum">
              <a:rPr lang="en-US" smtClean="0"/>
              <a:t>17</a:t>
            </a:fld>
            <a:endParaRPr lang="en-US" dirty="0"/>
          </a:p>
        </p:txBody>
      </p:sp>
      <p:sp>
        <p:nvSpPr>
          <p:cNvPr id="8" name="TextBox 45">
            <a:extLst>
              <a:ext uri="{FF2B5EF4-FFF2-40B4-BE49-F238E27FC236}">
                <a16:creationId xmlns:a16="http://schemas.microsoft.com/office/drawing/2014/main" id="{FDF08593-562B-4AF2-8EE0-9EAB6DE97C0B}"/>
              </a:ext>
            </a:extLst>
          </p:cNvPr>
          <p:cNvSpPr txBox="1"/>
          <p:nvPr/>
        </p:nvSpPr>
        <p:spPr>
          <a:xfrm>
            <a:off x="1355591" y="4508041"/>
            <a:ext cx="9541777" cy="2133661"/>
          </a:xfrm>
          <a:prstGeom prst="rect">
            <a:avLst/>
          </a:prstGeom>
          <a:noFill/>
        </p:spPr>
        <p:txBody>
          <a:bodyPr wrap="square">
            <a:spAutoFit/>
          </a:bodyPr>
          <a:lstStyle/>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①、②でクリプト又はステーブルコインを貸付、</a:t>
            </a:r>
            <a:r>
              <a:rPr kumimoji="1" lang="de-DE"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cToken</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の発行を受けられる。④、⑤ではＣ</a:t>
            </a:r>
            <a:r>
              <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token</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を担保に供することでクリプトやステーブルコインを受け取れる。</a:t>
            </a:r>
            <a:endPar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endParaRPr>
          </a:p>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　貸</a:t>
            </a:r>
            <a:r>
              <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金」ではないので貸金業法は適用されない。</a:t>
            </a:r>
            <a:endPar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endParaRPr>
          </a:p>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　</a:t>
            </a:r>
            <a:r>
              <a:rPr kumimoji="1" lang="de-DE"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 </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所有権</a:t>
            </a:r>
            <a:r>
              <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類似の権利</a:t>
            </a:r>
            <a:r>
              <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を失う訳ではなく、通常の「売買」や</a:t>
            </a:r>
            <a:r>
              <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交換」とは異なり、交換業ではない？</a:t>
            </a:r>
            <a:endParaRPr kumimoji="1" lang="en-US" altLang="ja-JP"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endParaRPr>
          </a:p>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endParaRPr kumimoji="1" lang="en-US" spc="3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25573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a:extLst>
              <a:ext uri="{FF2B5EF4-FFF2-40B4-BE49-F238E27FC236}">
                <a16:creationId xmlns:a16="http://schemas.microsoft.com/office/drawing/2014/main" id="{2F871629-25F6-43FB-A778-D85F7DDF686D}"/>
              </a:ext>
            </a:extLst>
          </p:cNvPr>
          <p:cNvSpPr txBox="1">
            <a:spLocks/>
          </p:cNvSpPr>
          <p:nvPr/>
        </p:nvSpPr>
        <p:spPr>
          <a:xfrm>
            <a:off x="1035981" y="4988748"/>
            <a:ext cx="10120038" cy="1056554"/>
          </a:xfrm>
          <a:prstGeom prst="rect">
            <a:avLst/>
          </a:prstGeom>
          <a:ln w="6350">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 indent="-91440" algn="just">
              <a:lnSpc>
                <a:spcPct val="100000"/>
              </a:lnSpc>
              <a:spcBef>
                <a:spcPts val="1200"/>
              </a:spcBef>
              <a:spcAft>
                <a:spcPts val="200"/>
              </a:spcAft>
              <a:buClr>
                <a:schemeClr val="accent1"/>
              </a:buClr>
              <a:buSzPct val="100000"/>
              <a:buFont typeface="Calibri" panose="020F0502020204030204" pitchFamily="34" charset="0"/>
              <a:buChar char=" "/>
            </a:pP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貸付や担保で提供するのはカストディではないのでは？</a:t>
            </a:r>
            <a:endParaRPr kumimoji="1" lang="en-US" altLang="ja-JP"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a:p>
            <a:pPr marL="91440" indent="-91440" algn="just">
              <a:lnSpc>
                <a:spcPct val="100000"/>
              </a:lnSpc>
              <a:spcBef>
                <a:spcPts val="1200"/>
              </a:spcBef>
              <a:spcAft>
                <a:spcPts val="200"/>
              </a:spcAft>
              <a:buClr>
                <a:schemeClr val="accent1"/>
              </a:buClr>
              <a:buSzPct val="100000"/>
              <a:buFont typeface="Calibri" panose="020F0502020204030204" pitchFamily="34" charset="0"/>
              <a:buChar char=" "/>
            </a:pPr>
            <a:r>
              <a:rPr kumimoji="1" lang="ja-JP" alt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rPr>
              <a:t>スマートコントラクト管理でユーザーしか動かせないのならカストディではない</a:t>
            </a:r>
            <a:endParaRPr kumimoji="1" lang="en-US" sz="2000" spc="30" dirty="0">
              <a:solidFill>
                <a:schemeClr val="tx1">
                  <a:lumMod val="75000"/>
                  <a:lumOff val="25000"/>
                </a:schemeClr>
              </a:solidFill>
              <a:latin typeface="メイリオ" panose="020B0604030504040204" pitchFamily="50" charset="-128"/>
              <a:ea typeface="メイリオ" panose="020B0604030504040204" pitchFamily="50" charset="-128"/>
              <a:cs typeface="+mn-cs"/>
            </a:endParaRPr>
          </a:p>
        </p:txBody>
      </p:sp>
      <p:grpSp>
        <p:nvGrpSpPr>
          <p:cNvPr id="9" name="グループ化 8">
            <a:extLst>
              <a:ext uri="{FF2B5EF4-FFF2-40B4-BE49-F238E27FC236}">
                <a16:creationId xmlns:a16="http://schemas.microsoft.com/office/drawing/2014/main" id="{ADD18B35-EE1A-484A-8F67-738B0532D630}"/>
              </a:ext>
            </a:extLst>
          </p:cNvPr>
          <p:cNvGrpSpPr/>
          <p:nvPr/>
        </p:nvGrpSpPr>
        <p:grpSpPr>
          <a:xfrm>
            <a:off x="2413910" y="1916570"/>
            <a:ext cx="7909042" cy="2241825"/>
            <a:chOff x="2413910" y="1916570"/>
            <a:chExt cx="7909042" cy="2241825"/>
          </a:xfrm>
        </p:grpSpPr>
        <p:grpSp>
          <p:nvGrpSpPr>
            <p:cNvPr id="63" name="Group 62">
              <a:extLst>
                <a:ext uri="{FF2B5EF4-FFF2-40B4-BE49-F238E27FC236}">
                  <a16:creationId xmlns:a16="http://schemas.microsoft.com/office/drawing/2014/main" id="{6E55D0D5-C44E-44A5-8541-88776586C390}"/>
                </a:ext>
              </a:extLst>
            </p:cNvPr>
            <p:cNvGrpSpPr/>
            <p:nvPr/>
          </p:nvGrpSpPr>
          <p:grpSpPr>
            <a:xfrm>
              <a:off x="2413910" y="2900932"/>
              <a:ext cx="7648448" cy="1257463"/>
              <a:chOff x="2032932" y="2751985"/>
              <a:chExt cx="8024352" cy="1262848"/>
            </a:xfrm>
          </p:grpSpPr>
          <p:grpSp>
            <p:nvGrpSpPr>
              <p:cNvPr id="13" name="Group 12">
                <a:extLst>
                  <a:ext uri="{FF2B5EF4-FFF2-40B4-BE49-F238E27FC236}">
                    <a16:creationId xmlns:a16="http://schemas.microsoft.com/office/drawing/2014/main" id="{4079EC24-F4AE-40BD-91FD-D44C4273969C}"/>
                  </a:ext>
                </a:extLst>
              </p:cNvPr>
              <p:cNvGrpSpPr/>
              <p:nvPr/>
            </p:nvGrpSpPr>
            <p:grpSpPr>
              <a:xfrm>
                <a:off x="2032932" y="2946253"/>
                <a:ext cx="788891" cy="1068580"/>
                <a:chOff x="2084301" y="2678668"/>
                <a:chExt cx="788891" cy="1068580"/>
              </a:xfrm>
            </p:grpSpPr>
            <p:sp>
              <p:nvSpPr>
                <p:cNvPr id="20" name="TextBox 19">
                  <a:extLst>
                    <a:ext uri="{FF2B5EF4-FFF2-40B4-BE49-F238E27FC236}">
                      <a16:creationId xmlns:a16="http://schemas.microsoft.com/office/drawing/2014/main" id="{991E4251-D091-4CF2-854D-36D9DABA3196}"/>
                    </a:ext>
                  </a:extLst>
                </p:cNvPr>
                <p:cNvSpPr txBox="1"/>
                <p:nvPr/>
              </p:nvSpPr>
              <p:spPr>
                <a:xfrm>
                  <a:off x="2084301" y="3377916"/>
                  <a:ext cx="779930"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lender</a:t>
                  </a:r>
                  <a:endParaRPr lang="en-US" sz="1800" u="sng" dirty="0">
                    <a:latin typeface="Browallia New" panose="020B0604020202020204" pitchFamily="34" charset="-34"/>
                    <a:cs typeface="Browallia New" panose="020B0604020202020204" pitchFamily="34" charset="-34"/>
                  </a:endParaRPr>
                </a:p>
              </p:txBody>
            </p:sp>
            <p:pic>
              <p:nvPicPr>
                <p:cNvPr id="4" name="Graphic 3" descr="Head with gears">
                  <a:extLst>
                    <a:ext uri="{FF2B5EF4-FFF2-40B4-BE49-F238E27FC236}">
                      <a16:creationId xmlns:a16="http://schemas.microsoft.com/office/drawing/2014/main" id="{08AB226F-2C53-477E-AA32-EE0F78680F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3944" y="2678668"/>
                  <a:ext cx="699248" cy="699248"/>
                </a:xfrm>
                <a:prstGeom prst="rect">
                  <a:avLst/>
                </a:prstGeom>
              </p:spPr>
            </p:pic>
          </p:grpSp>
          <p:grpSp>
            <p:nvGrpSpPr>
              <p:cNvPr id="8" name="Group 7">
                <a:extLst>
                  <a:ext uri="{FF2B5EF4-FFF2-40B4-BE49-F238E27FC236}">
                    <a16:creationId xmlns:a16="http://schemas.microsoft.com/office/drawing/2014/main" id="{E9E46119-0D20-4FB2-AB12-2DC8B867554C}"/>
                  </a:ext>
                </a:extLst>
              </p:cNvPr>
              <p:cNvGrpSpPr/>
              <p:nvPr/>
            </p:nvGrpSpPr>
            <p:grpSpPr>
              <a:xfrm>
                <a:off x="9243641" y="2946253"/>
                <a:ext cx="813643" cy="1068580"/>
                <a:chOff x="7762051" y="2678668"/>
                <a:chExt cx="813643" cy="1068580"/>
              </a:xfrm>
            </p:grpSpPr>
            <p:pic>
              <p:nvPicPr>
                <p:cNvPr id="5" name="Graphic 4" descr="Head with gears">
                  <a:extLst>
                    <a:ext uri="{FF2B5EF4-FFF2-40B4-BE49-F238E27FC236}">
                      <a16:creationId xmlns:a16="http://schemas.microsoft.com/office/drawing/2014/main" id="{47A7022A-64E5-435F-9185-771CCBE2B5CB}"/>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762051" y="2678668"/>
                  <a:ext cx="704088" cy="704088"/>
                </a:xfrm>
                <a:prstGeom prst="rect">
                  <a:avLst/>
                </a:prstGeom>
              </p:spPr>
            </p:pic>
            <p:sp>
              <p:nvSpPr>
                <p:cNvPr id="7" name="TextBox 6">
                  <a:extLst>
                    <a:ext uri="{FF2B5EF4-FFF2-40B4-BE49-F238E27FC236}">
                      <a16:creationId xmlns:a16="http://schemas.microsoft.com/office/drawing/2014/main" id="{BD6D0B07-FABC-4B3B-85D0-CE0876EED2F8}"/>
                    </a:ext>
                  </a:extLst>
                </p:cNvPr>
                <p:cNvSpPr txBox="1"/>
                <p:nvPr/>
              </p:nvSpPr>
              <p:spPr>
                <a:xfrm>
                  <a:off x="7764468" y="3377916"/>
                  <a:ext cx="811226" cy="369332"/>
                </a:xfrm>
                <a:prstGeom prst="rect">
                  <a:avLst/>
                </a:prstGeom>
                <a:noFill/>
              </p:spPr>
              <p:txBody>
                <a:bodyPr wrap="square">
                  <a:spAutoFit/>
                </a:bodyPr>
                <a:lstStyle/>
                <a:p>
                  <a:pPr algn="ctr"/>
                  <a:r>
                    <a:rPr lang="de-DE" sz="1800" dirty="0">
                      <a:latin typeface="Browallia New" panose="020B0604020202020204" pitchFamily="34" charset="-34"/>
                      <a:cs typeface="Browallia New" panose="020B0604020202020204" pitchFamily="34" charset="-34"/>
                    </a:rPr>
                    <a:t>borrower</a:t>
                  </a:r>
                  <a:endParaRPr lang="en-US" sz="1800" u="sng" dirty="0">
                    <a:latin typeface="Browallia New" panose="020B0604020202020204" pitchFamily="34" charset="-34"/>
                    <a:cs typeface="Browallia New" panose="020B0604020202020204" pitchFamily="34" charset="-34"/>
                  </a:endParaRPr>
                </a:p>
              </p:txBody>
            </p:sp>
          </p:grpSp>
          <p:pic>
            <p:nvPicPr>
              <p:cNvPr id="21" name="Graphic 20" descr="Disconnected">
                <a:extLst>
                  <a:ext uri="{FF2B5EF4-FFF2-40B4-BE49-F238E27FC236}">
                    <a16:creationId xmlns:a16="http://schemas.microsoft.com/office/drawing/2014/main" id="{BAACEC36-2E54-41AB-B927-0AFF3DEDFC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3023343"/>
                <a:ext cx="914400" cy="914400"/>
              </a:xfrm>
              <a:prstGeom prst="rect">
                <a:avLst/>
              </a:prstGeom>
            </p:spPr>
          </p:pic>
          <p:cxnSp>
            <p:nvCxnSpPr>
              <p:cNvPr id="23" name="Straight Arrow Connector 22">
                <a:extLst>
                  <a:ext uri="{FF2B5EF4-FFF2-40B4-BE49-F238E27FC236}">
                    <a16:creationId xmlns:a16="http://schemas.microsoft.com/office/drawing/2014/main" id="{84E5F54B-50F5-4A0D-85C6-4AF61C07B250}"/>
                  </a:ext>
                </a:extLst>
              </p:cNvPr>
              <p:cNvCxnSpPr>
                <a:cxnSpLocks/>
              </p:cNvCxnSpPr>
              <p:nvPr/>
            </p:nvCxnSpPr>
            <p:spPr>
              <a:xfrm>
                <a:off x="3162476" y="3091935"/>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A48D84-70AD-4BDD-A93F-155793AC96DF}"/>
                  </a:ext>
                </a:extLst>
              </p:cNvPr>
              <p:cNvCxnSpPr>
                <a:cxnSpLocks/>
              </p:cNvCxnSpPr>
              <p:nvPr/>
            </p:nvCxnSpPr>
            <p:spPr>
              <a:xfrm>
                <a:off x="6571130" y="3477417"/>
                <a:ext cx="24180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CBD3CEF-6E41-4B61-AF6A-B4CA58AF375D}"/>
                  </a:ext>
                </a:extLst>
              </p:cNvPr>
              <p:cNvCxnSpPr>
                <a:cxnSpLocks/>
              </p:cNvCxnSpPr>
              <p:nvPr/>
            </p:nvCxnSpPr>
            <p:spPr>
              <a:xfrm>
                <a:off x="3162476" y="3477418"/>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BE851BD-8308-4A27-8176-9B9415296D45}"/>
                  </a:ext>
                </a:extLst>
              </p:cNvPr>
              <p:cNvCxnSpPr>
                <a:cxnSpLocks/>
              </p:cNvCxnSpPr>
              <p:nvPr/>
            </p:nvCxnSpPr>
            <p:spPr>
              <a:xfrm>
                <a:off x="6571130" y="3091935"/>
                <a:ext cx="241805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99BD9E2-20C9-491E-842B-FB09947C598D}"/>
                  </a:ext>
                </a:extLst>
              </p:cNvPr>
              <p:cNvSpPr txBox="1">
                <a:spLocks noChangeAspect="1"/>
              </p:cNvSpPr>
              <p:nvPr/>
            </p:nvSpPr>
            <p:spPr>
              <a:xfrm>
                <a:off x="3639241"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3" name="TextBox 32">
                <a:extLst>
                  <a:ext uri="{FF2B5EF4-FFF2-40B4-BE49-F238E27FC236}">
                    <a16:creationId xmlns:a16="http://schemas.microsoft.com/office/drawing/2014/main" id="{3F81EDE5-92AF-4693-8BF7-B9F1B394E71B}"/>
                  </a:ext>
                </a:extLst>
              </p:cNvPr>
              <p:cNvSpPr txBox="1"/>
              <p:nvPr/>
            </p:nvSpPr>
            <p:spPr>
              <a:xfrm>
                <a:off x="7083238" y="3137973"/>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crypto / stable coin</a:t>
                </a:r>
                <a:endParaRPr lang="en-US" sz="1600" dirty="0">
                  <a:latin typeface="Browallia New" panose="020B0604020202020204" pitchFamily="34" charset="-34"/>
                  <a:cs typeface="Browallia New" panose="020B0604020202020204" pitchFamily="34" charset="-34"/>
                </a:endParaRPr>
              </a:p>
            </p:txBody>
          </p:sp>
          <p:sp>
            <p:nvSpPr>
              <p:cNvPr id="35" name="TextBox 34">
                <a:extLst>
                  <a:ext uri="{FF2B5EF4-FFF2-40B4-BE49-F238E27FC236}">
                    <a16:creationId xmlns:a16="http://schemas.microsoft.com/office/drawing/2014/main" id="{8D086F44-6BE9-42CA-A476-1FDCAD737C97}"/>
                  </a:ext>
                </a:extLst>
              </p:cNvPr>
              <p:cNvSpPr txBox="1"/>
              <p:nvPr/>
            </p:nvSpPr>
            <p:spPr>
              <a:xfrm>
                <a:off x="7083238" y="2751985"/>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collateral</a:t>
                </a:r>
                <a:endParaRPr lang="en-US" sz="1600" dirty="0">
                  <a:latin typeface="Browallia New" panose="020B0604020202020204" pitchFamily="34" charset="-34"/>
                  <a:cs typeface="Browallia New" panose="020B0604020202020204" pitchFamily="34" charset="-34"/>
                </a:endParaRPr>
              </a:p>
            </p:txBody>
          </p:sp>
          <p:sp>
            <p:nvSpPr>
              <p:cNvPr id="37" name="TextBox 36">
                <a:extLst>
                  <a:ext uri="{FF2B5EF4-FFF2-40B4-BE49-F238E27FC236}">
                    <a16:creationId xmlns:a16="http://schemas.microsoft.com/office/drawing/2014/main" id="{EDFAF104-200D-42A2-B27F-155C604118B0}"/>
                  </a:ext>
                </a:extLst>
              </p:cNvPr>
              <p:cNvSpPr txBox="1"/>
              <p:nvPr/>
            </p:nvSpPr>
            <p:spPr>
              <a:xfrm>
                <a:off x="3220747" y="3137973"/>
                <a:ext cx="2252206"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token representing share in pool</a:t>
                </a:r>
                <a:endParaRPr lang="en-US" sz="1600" dirty="0">
                  <a:latin typeface="Browallia New" panose="020B0604020202020204" pitchFamily="34" charset="-34"/>
                  <a:cs typeface="Browallia New" panose="020B0604020202020204" pitchFamily="34" charset="-34"/>
                </a:endParaRPr>
              </a:p>
            </p:txBody>
          </p:sp>
          <p:cxnSp>
            <p:nvCxnSpPr>
              <p:cNvPr id="39" name="Straight Arrow Connector 38">
                <a:extLst>
                  <a:ext uri="{FF2B5EF4-FFF2-40B4-BE49-F238E27FC236}">
                    <a16:creationId xmlns:a16="http://schemas.microsoft.com/office/drawing/2014/main" id="{3B0AE59A-E389-4739-A291-DA7282FCAF29}"/>
                  </a:ext>
                </a:extLst>
              </p:cNvPr>
              <p:cNvCxnSpPr>
                <a:cxnSpLocks/>
              </p:cNvCxnSpPr>
              <p:nvPr/>
            </p:nvCxnSpPr>
            <p:spPr>
              <a:xfrm>
                <a:off x="3153515" y="3862900"/>
                <a:ext cx="2418053" cy="0"/>
              </a:xfrm>
              <a:prstGeom prst="straightConnector1">
                <a:avLst/>
              </a:prstGeom>
              <a:ln>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4F218CF-F2F2-4308-B52E-9EA67176EF4B}"/>
                  </a:ext>
                </a:extLst>
              </p:cNvPr>
              <p:cNvCxnSpPr>
                <a:cxnSpLocks/>
              </p:cNvCxnSpPr>
              <p:nvPr/>
            </p:nvCxnSpPr>
            <p:spPr>
              <a:xfrm>
                <a:off x="6571130" y="3862900"/>
                <a:ext cx="2418053" cy="0"/>
              </a:xfrm>
              <a:prstGeom prst="straightConnector1">
                <a:avLst/>
              </a:prstGeom>
              <a:ln>
                <a:solidFill>
                  <a:schemeClr val="tx1"/>
                </a:solidFill>
                <a:prstDash val="lgDash"/>
                <a:headEnd type="non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0C5C9E2-EF63-426D-BEF7-C483D4CFEDAE}"/>
                  </a:ext>
                </a:extLst>
              </p:cNvPr>
              <p:cNvSpPr txBox="1"/>
              <p:nvPr/>
            </p:nvSpPr>
            <p:spPr>
              <a:xfrm>
                <a:off x="7083238" y="352345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sp>
            <p:nvSpPr>
              <p:cNvPr id="45" name="TextBox 44">
                <a:extLst>
                  <a:ext uri="{FF2B5EF4-FFF2-40B4-BE49-F238E27FC236}">
                    <a16:creationId xmlns:a16="http://schemas.microsoft.com/office/drawing/2014/main" id="{93EC5874-3857-418A-B1D4-62D9719FA989}"/>
                  </a:ext>
                </a:extLst>
              </p:cNvPr>
              <p:cNvSpPr txBox="1"/>
              <p:nvPr/>
            </p:nvSpPr>
            <p:spPr>
              <a:xfrm>
                <a:off x="3614589" y="3522564"/>
                <a:ext cx="1464522" cy="338554"/>
              </a:xfrm>
              <a:prstGeom prst="rect">
                <a:avLst/>
              </a:prstGeom>
              <a:noFill/>
            </p:spPr>
            <p:txBody>
              <a:bodyPr wrap="square">
                <a:spAutoFit/>
              </a:bodyPr>
              <a:lstStyle/>
              <a:p>
                <a:pPr algn="ctr"/>
                <a:r>
                  <a:rPr lang="de-DE" sz="1600" dirty="0">
                    <a:latin typeface="Browallia New" panose="020B0604020202020204" pitchFamily="34" charset="-34"/>
                    <a:cs typeface="Browallia New" panose="020B0604020202020204" pitchFamily="34" charset="-34"/>
                  </a:rPr>
                  <a:t>(incentive) </a:t>
                </a:r>
                <a:endParaRPr lang="en-US" sz="1600" dirty="0">
                  <a:latin typeface="Browallia New" panose="020B0604020202020204" pitchFamily="34" charset="-34"/>
                  <a:cs typeface="Browallia New" panose="020B0604020202020204" pitchFamily="34" charset="-34"/>
                </a:endParaRPr>
              </a:p>
            </p:txBody>
          </p:sp>
          <p:cxnSp>
            <p:nvCxnSpPr>
              <p:cNvPr id="47" name="Connector: Elbow 46">
                <a:extLst>
                  <a:ext uri="{FF2B5EF4-FFF2-40B4-BE49-F238E27FC236}">
                    <a16:creationId xmlns:a16="http://schemas.microsoft.com/office/drawing/2014/main" id="{0BCC6EF0-D91E-4047-8EA5-78974D584E11}"/>
                  </a:ext>
                </a:extLst>
              </p:cNvPr>
              <p:cNvCxnSpPr>
                <a:stCxn id="37" idx="3"/>
                <a:endCxn id="35" idx="0"/>
              </p:cNvCxnSpPr>
              <p:nvPr/>
            </p:nvCxnSpPr>
            <p:spPr>
              <a:xfrm flipV="1">
                <a:off x="5472953" y="2751985"/>
                <a:ext cx="2342546" cy="555265"/>
              </a:xfrm>
              <a:prstGeom prst="bentConnector4">
                <a:avLst>
                  <a:gd name="adj1" fmla="val 9112"/>
                  <a:gd name="adj2" fmla="val 141170"/>
                </a:avLst>
              </a:prstGeom>
              <a:ln w="9525">
                <a:solidFill>
                  <a:srgbClr val="197EC6"/>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0BDE3C8-54B9-485A-804F-14A5B5B1B767}"/>
                  </a:ext>
                </a:extLst>
              </p:cNvPr>
              <p:cNvSpPr txBox="1"/>
              <p:nvPr/>
            </p:nvSpPr>
            <p:spPr>
              <a:xfrm>
                <a:off x="7183743" y="3535615"/>
                <a:ext cx="355050" cy="338554"/>
              </a:xfrm>
              <a:prstGeom prst="rect">
                <a:avLst/>
              </a:prstGeom>
              <a:noFill/>
            </p:spPr>
            <p:txBody>
              <a:bodyPr wrap="square">
                <a:spAutoFit/>
              </a:bodyPr>
              <a:lstStyle/>
              <a:p>
                <a:pPr algn="ctr"/>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latin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D5F7D774-1170-40C0-A741-2321106125C3}"/>
                  </a:ext>
                </a:extLst>
              </p:cNvPr>
              <p:cNvSpPr txBox="1"/>
              <p:nvPr/>
            </p:nvSpPr>
            <p:spPr>
              <a:xfrm>
                <a:off x="3468049" y="2756630"/>
                <a:ext cx="342383"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4" name="TextBox 53">
                <a:extLst>
                  <a:ext uri="{FF2B5EF4-FFF2-40B4-BE49-F238E27FC236}">
                    <a16:creationId xmlns:a16="http://schemas.microsoft.com/office/drawing/2014/main" id="{2E977323-2972-49E9-B222-A8510A329ED5}"/>
                  </a:ext>
                </a:extLst>
              </p:cNvPr>
              <p:cNvSpPr txBox="1"/>
              <p:nvPr/>
            </p:nvSpPr>
            <p:spPr>
              <a:xfrm>
                <a:off x="3060199" y="3137973"/>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6" name="TextBox 55">
                <a:extLst>
                  <a:ext uri="{FF2B5EF4-FFF2-40B4-BE49-F238E27FC236}">
                    <a16:creationId xmlns:a16="http://schemas.microsoft.com/office/drawing/2014/main" id="{448A2361-ECB8-4CEF-91B0-42F3405529D2}"/>
                  </a:ext>
                </a:extLst>
              </p:cNvPr>
              <p:cNvSpPr txBox="1"/>
              <p:nvPr/>
            </p:nvSpPr>
            <p:spPr>
              <a:xfrm>
                <a:off x="3719404" y="3535615"/>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58" name="TextBox 57">
                <a:extLst>
                  <a:ext uri="{FF2B5EF4-FFF2-40B4-BE49-F238E27FC236}">
                    <a16:creationId xmlns:a16="http://schemas.microsoft.com/office/drawing/2014/main" id="{B553ADE8-CFD8-4061-BE28-C0648C92BBF3}"/>
                  </a:ext>
                </a:extLst>
              </p:cNvPr>
              <p:cNvSpPr txBox="1"/>
              <p:nvPr/>
            </p:nvSpPr>
            <p:spPr>
              <a:xfrm>
                <a:off x="7214167" y="2756630"/>
                <a:ext cx="312131"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sp>
            <p:nvSpPr>
              <p:cNvPr id="60" name="TextBox 59">
                <a:extLst>
                  <a:ext uri="{FF2B5EF4-FFF2-40B4-BE49-F238E27FC236}">
                    <a16:creationId xmlns:a16="http://schemas.microsoft.com/office/drawing/2014/main" id="{5EB1D2F5-7123-4A5D-94B8-A43BA8892D78}"/>
                  </a:ext>
                </a:extLst>
              </p:cNvPr>
              <p:cNvSpPr txBox="1"/>
              <p:nvPr/>
            </p:nvSpPr>
            <p:spPr>
              <a:xfrm>
                <a:off x="6919023" y="3137973"/>
                <a:ext cx="331000" cy="338554"/>
              </a:xfrm>
              <a:prstGeom prst="rect">
                <a:avLst/>
              </a:prstGeom>
              <a:noFill/>
            </p:spPr>
            <p:txBody>
              <a:bodyPr wrap="square">
                <a:spAutoFit/>
              </a:bodyPr>
              <a:lstStyle/>
              <a:p>
                <a:r>
                  <a:rPr lang="en-US" sz="1600" dirty="0">
                    <a:latin typeface="Calibri" panose="020F0502020204030204" pitchFamily="34" charset="0"/>
                    <a:cs typeface="Calibri" panose="020F0502020204030204" pitchFamily="34" charset="0"/>
                    <a:sym typeface="Wingdings" panose="05000000000000000000" pitchFamily="2" charset="2"/>
                  </a:rPr>
                  <a:t></a:t>
                </a:r>
                <a:endParaRPr lang="en-US" sz="1600" dirty="0"/>
              </a:p>
            </p:txBody>
          </p:sp>
        </p:grpSp>
        <p:sp>
          <p:nvSpPr>
            <p:cNvPr id="65" name="TextBox 64">
              <a:extLst>
                <a:ext uri="{FF2B5EF4-FFF2-40B4-BE49-F238E27FC236}">
                  <a16:creationId xmlns:a16="http://schemas.microsoft.com/office/drawing/2014/main" id="{161E04BD-269B-43EA-9927-82F9E4E336F5}"/>
                </a:ext>
              </a:extLst>
            </p:cNvPr>
            <p:cNvSpPr txBox="1"/>
            <p:nvPr/>
          </p:nvSpPr>
          <p:spPr>
            <a:xfrm>
              <a:off x="5217073" y="1916570"/>
              <a:ext cx="2178911" cy="520989"/>
            </a:xfrm>
            <a:prstGeom prst="rect">
              <a:avLst/>
            </a:prstGeom>
            <a:noFill/>
          </p:spPr>
          <p:txBody>
            <a:bodyPr wrap="square">
              <a:spAutoFit/>
            </a:bodyPr>
            <a:lstStyle/>
            <a:p>
              <a:pPr algn="ctr"/>
              <a:r>
                <a:rPr lang="de-DE" sz="2800" b="1" dirty="0">
                  <a:latin typeface="Browallia New" panose="020B0604020202020204" pitchFamily="34" charset="-34"/>
                  <a:cs typeface="Browallia New" panose="020B0604020202020204" pitchFamily="34" charset="-34"/>
                </a:rPr>
                <a:t>lending protocol</a:t>
              </a:r>
              <a:endParaRPr lang="en-US" sz="2800" b="1" dirty="0">
                <a:latin typeface="Browallia New" panose="020B0604020202020204" pitchFamily="34" charset="-34"/>
                <a:cs typeface="Browallia New" panose="020B0604020202020204" pitchFamily="34" charset="-34"/>
              </a:endParaRPr>
            </a:p>
          </p:txBody>
        </p:sp>
        <p:sp>
          <p:nvSpPr>
            <p:cNvPr id="90" name="TextBox 89">
              <a:extLst>
                <a:ext uri="{FF2B5EF4-FFF2-40B4-BE49-F238E27FC236}">
                  <a16:creationId xmlns:a16="http://schemas.microsoft.com/office/drawing/2014/main" id="{38A8C4D9-39BA-494B-A958-C0456D21F93C}"/>
                </a:ext>
              </a:extLst>
            </p:cNvPr>
            <p:cNvSpPr txBox="1"/>
            <p:nvPr/>
          </p:nvSpPr>
          <p:spPr>
            <a:xfrm>
              <a:off x="7891903" y="2144264"/>
              <a:ext cx="2431049" cy="338554"/>
            </a:xfrm>
            <a:prstGeom prst="rect">
              <a:avLst/>
            </a:prstGeom>
            <a:noFill/>
          </p:spPr>
          <p:txBody>
            <a:bodyPr wrap="square">
              <a:spAutoFit/>
            </a:bodyPr>
            <a:lstStyle/>
            <a:p>
              <a:r>
                <a:rPr lang="de-DE" sz="1600" dirty="0">
                  <a:latin typeface="Browallia New" panose="020B0604020202020204" pitchFamily="34" charset="-34"/>
                  <a:cs typeface="Browallia New" panose="020B0604020202020204" pitchFamily="34" charset="-34"/>
                </a:rPr>
                <a:t>Custody?</a:t>
              </a:r>
              <a:endParaRPr lang="en-US" sz="1600" u="sng" dirty="0">
                <a:latin typeface="Browallia New" panose="020B0604020202020204" pitchFamily="34" charset="-34"/>
                <a:cs typeface="Browallia New" panose="020B0604020202020204" pitchFamily="34" charset="-34"/>
              </a:endParaRPr>
            </a:p>
          </p:txBody>
        </p:sp>
        <p:cxnSp>
          <p:nvCxnSpPr>
            <p:cNvPr id="94" name="Straight Arrow Connector 93">
              <a:extLst>
                <a:ext uri="{FF2B5EF4-FFF2-40B4-BE49-F238E27FC236}">
                  <a16:creationId xmlns:a16="http://schemas.microsoft.com/office/drawing/2014/main" id="{AF0D02C0-06C2-495F-B25D-E33E8F9EB234}"/>
                </a:ext>
              </a:extLst>
            </p:cNvPr>
            <p:cNvCxnSpPr>
              <a:cxnSpLocks/>
              <a:endCxn id="21" idx="0"/>
            </p:cNvCxnSpPr>
            <p:nvPr/>
          </p:nvCxnSpPr>
          <p:spPr>
            <a:xfrm flipH="1">
              <a:off x="6286643" y="2398925"/>
              <a:ext cx="1566440" cy="7722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タイトル 1">
            <a:extLst>
              <a:ext uri="{FF2B5EF4-FFF2-40B4-BE49-F238E27FC236}">
                <a16:creationId xmlns:a16="http://schemas.microsoft.com/office/drawing/2014/main" id="{E1AED239-BECD-480E-A99D-33B766732823}"/>
              </a:ext>
            </a:extLst>
          </p:cNvPr>
          <p:cNvSpPr>
            <a:spLocks noGrp="1"/>
          </p:cNvSpPr>
          <p:nvPr>
            <p:ph type="title"/>
          </p:nvPr>
        </p:nvSpPr>
        <p:spPr>
          <a:xfrm>
            <a:off x="1096963" y="287338"/>
            <a:ext cx="10058400" cy="1449387"/>
          </a:xfrm>
        </p:spPr>
        <p:txBody>
          <a:bodyPr/>
          <a:lstStyle/>
          <a:p>
            <a:r>
              <a:rPr kumimoji="1" lang="en-US" altLang="ja-JP" dirty="0"/>
              <a:t>II Custody</a:t>
            </a:r>
            <a:r>
              <a:rPr kumimoji="1" lang="ja-JP" altLang="en-US" dirty="0"/>
              <a:t>規制？</a:t>
            </a:r>
          </a:p>
        </p:txBody>
      </p:sp>
      <p:sp>
        <p:nvSpPr>
          <p:cNvPr id="10" name="Rectangle 74">
            <a:extLst>
              <a:ext uri="{FF2B5EF4-FFF2-40B4-BE49-F238E27FC236}">
                <a16:creationId xmlns:a16="http://schemas.microsoft.com/office/drawing/2014/main" id="{985A092C-0CFD-4634-BB70-89E103A8F23F}"/>
              </a:ext>
            </a:extLst>
          </p:cNvPr>
          <p:cNvSpPr/>
          <p:nvPr/>
        </p:nvSpPr>
        <p:spPr>
          <a:xfrm>
            <a:off x="5943863" y="3227990"/>
            <a:ext cx="635798" cy="8137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81159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55B37E-DF20-49E3-B343-2B716C54E441}"/>
              </a:ext>
            </a:extLst>
          </p:cNvPr>
          <p:cNvSpPr>
            <a:spLocks noGrp="1"/>
          </p:cNvSpPr>
          <p:nvPr>
            <p:ph type="title"/>
          </p:nvPr>
        </p:nvSpPr>
        <p:spPr/>
        <p:txBody>
          <a:bodyPr/>
          <a:lstStyle/>
          <a:p>
            <a:r>
              <a:rPr kumimoji="1" lang="en-US" altLang="ja-JP" dirty="0"/>
              <a:t>II </a:t>
            </a:r>
            <a:r>
              <a:rPr kumimoji="1" lang="en-US" altLang="ja-JP" dirty="0" err="1"/>
              <a:t>CompToken</a:t>
            </a:r>
            <a:r>
              <a:rPr kumimoji="1" lang="ja-JP" altLang="en-US" dirty="0"/>
              <a:t>の発行と交換業</a:t>
            </a:r>
          </a:p>
        </p:txBody>
      </p:sp>
      <p:sp>
        <p:nvSpPr>
          <p:cNvPr id="4" name="スライド番号プレースホルダー 3">
            <a:extLst>
              <a:ext uri="{FF2B5EF4-FFF2-40B4-BE49-F238E27FC236}">
                <a16:creationId xmlns:a16="http://schemas.microsoft.com/office/drawing/2014/main" id="{F0F017B1-14CB-474B-9A6C-0E6FD7FF861B}"/>
              </a:ext>
            </a:extLst>
          </p:cNvPr>
          <p:cNvSpPr>
            <a:spLocks noGrp="1"/>
          </p:cNvSpPr>
          <p:nvPr>
            <p:ph type="sldNum" sz="quarter" idx="12"/>
          </p:nvPr>
        </p:nvSpPr>
        <p:spPr/>
        <p:txBody>
          <a:bodyPr/>
          <a:lstStyle/>
          <a:p>
            <a:fld id="{519954A3-9DFD-4C44-94BA-B95130A3BA1C}" type="slidenum">
              <a:rPr lang="en-US" smtClean="0"/>
              <a:t>19</a:t>
            </a:fld>
            <a:endParaRPr lang="en-US" dirty="0"/>
          </a:p>
        </p:txBody>
      </p:sp>
      <p:sp>
        <p:nvSpPr>
          <p:cNvPr id="8" name="TextBox 2">
            <a:extLst>
              <a:ext uri="{FF2B5EF4-FFF2-40B4-BE49-F238E27FC236}">
                <a16:creationId xmlns:a16="http://schemas.microsoft.com/office/drawing/2014/main" id="{A4CA67A4-EBEF-4B72-9422-00FB2CC1672C}"/>
              </a:ext>
            </a:extLst>
          </p:cNvPr>
          <p:cNvSpPr txBox="1"/>
          <p:nvPr/>
        </p:nvSpPr>
        <p:spPr>
          <a:xfrm>
            <a:off x="1413923" y="4659131"/>
            <a:ext cx="9623171" cy="1610697"/>
          </a:xfrm>
          <a:prstGeom prst="rect">
            <a:avLst/>
          </a:prstGeom>
          <a:noFill/>
        </p:spPr>
        <p:txBody>
          <a:bodyPr wrap="square">
            <a:spAutoFit/>
          </a:bodyPr>
          <a:lstStyle/>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r>
              <a:rPr kumimoji="1" lang="en-US" altLang="ja-JP" sz="2400" spc="30" dirty="0" err="1">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CompToken</a:t>
            </a:r>
            <a:r>
              <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ガバナンストークン</a:t>
            </a:r>
            <a:r>
              <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a:t>
            </a:r>
            <a:r>
              <a:rPr kumimoji="1" lang="ja-JP" altLang="en-US"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の発行が</a:t>
            </a:r>
            <a:r>
              <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ICO</a:t>
            </a:r>
            <a:r>
              <a:rPr kumimoji="1" lang="ja-JP" altLang="en-US"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と類似するものとして暗号資産交換業になる？</a:t>
            </a:r>
            <a:endPar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endParaRPr>
          </a:p>
          <a:p>
            <a:pPr marL="91440" indent="-91440" algn="just" defTabSz="914400">
              <a:lnSpc>
                <a:spcPct val="90000"/>
              </a:lnSpc>
              <a:spcBef>
                <a:spcPts val="1200"/>
              </a:spcBef>
              <a:spcAft>
                <a:spcPts val="200"/>
              </a:spcAft>
              <a:buClr>
                <a:schemeClr val="accent1"/>
              </a:buClr>
              <a:buSzPct val="100000"/>
              <a:buFont typeface="Calibri" panose="020F0502020204030204" pitchFamily="34" charset="0"/>
              <a:buChar char=" "/>
            </a:pPr>
            <a:r>
              <a:rPr kumimoji="1" lang="ja-JP" altLang="en-US"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　あくまでおまけとしての配布。</a:t>
            </a:r>
            <a:r>
              <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ICO</a:t>
            </a:r>
            <a:r>
              <a:rPr kumimoji="1" lang="ja-JP" altLang="en-US"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rPr>
              <a:t>と異なり交換業ではないのでは</a:t>
            </a:r>
            <a:endParaRPr kumimoji="1" lang="en-US" altLang="ja-JP" sz="2400" spc="30" dirty="0">
              <a:solidFill>
                <a:schemeClr val="tx1">
                  <a:lumMod val="75000"/>
                  <a:lumOff val="25000"/>
                </a:schemeClr>
              </a:solidFill>
              <a:latin typeface="メイリオ" panose="020B0604030504040204" pitchFamily="50" charset="-128"/>
              <a:ea typeface="メイリオ" panose="020B0604030504040204" pitchFamily="50" charset="-128"/>
              <a:sym typeface="Wingdings" panose="05000000000000000000" pitchFamily="2" charset="2"/>
            </a:endParaRPr>
          </a:p>
        </p:txBody>
      </p:sp>
      <p:pic>
        <p:nvPicPr>
          <p:cNvPr id="16" name="コンテンツ プレースホルダー 15">
            <a:extLst>
              <a:ext uri="{FF2B5EF4-FFF2-40B4-BE49-F238E27FC236}">
                <a16:creationId xmlns:a16="http://schemas.microsoft.com/office/drawing/2014/main" id="{8417D550-5796-43E9-994D-16785FAAFAF7}"/>
              </a:ext>
            </a:extLst>
          </p:cNvPr>
          <p:cNvPicPr>
            <a:picLocks noGrp="1"/>
          </p:cNvPicPr>
          <p:nvPr>
            <p:ph idx="1"/>
          </p:nvPr>
        </p:nvPicPr>
        <p:blipFill>
          <a:blip r:embed="rId2"/>
          <a:stretch>
            <a:fillRect/>
          </a:stretch>
        </p:blipFill>
        <p:spPr>
          <a:xfrm>
            <a:off x="2102770" y="1814486"/>
            <a:ext cx="8280000" cy="2880000"/>
          </a:xfrm>
        </p:spPr>
      </p:pic>
    </p:spTree>
    <p:extLst>
      <p:ext uri="{BB962C8B-B14F-4D97-AF65-F5344CB8AC3E}">
        <p14:creationId xmlns:p14="http://schemas.microsoft.com/office/powerpoint/2010/main" val="242701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404040"/>
                </a:solidFill>
              </a:rPr>
              <a:t>自己紹介</a:t>
            </a:r>
          </a:p>
        </p:txBody>
      </p:sp>
      <p:sp>
        <p:nvSpPr>
          <p:cNvPr id="3" name="コンテンツ プレースホルダー 2"/>
          <p:cNvSpPr>
            <a:spLocks noGrp="1"/>
          </p:cNvSpPr>
          <p:nvPr>
            <p:ph idx="1"/>
          </p:nvPr>
        </p:nvSpPr>
        <p:spPr/>
        <p:txBody>
          <a:bodyPr>
            <a:normAutofit fontScale="70000" lnSpcReduction="20000"/>
          </a:bodyPr>
          <a:lstStyle/>
          <a:p>
            <a:pPr marL="0" indent="0">
              <a:lnSpc>
                <a:spcPct val="120000"/>
              </a:lnSpc>
              <a:buNone/>
              <a:defRPr/>
            </a:pPr>
            <a:r>
              <a:rPr lang="ja-JP" altLang="en-US" sz="2400" dirty="0"/>
              <a:t>弁護士 </a:t>
            </a:r>
            <a:r>
              <a:rPr lang="en-US" altLang="ja-JP" sz="2400" dirty="0"/>
              <a:t>/ NY</a:t>
            </a:r>
            <a:r>
              <a:rPr lang="ja-JP" altLang="en-US" sz="2400" dirty="0"/>
              <a:t>州弁護士　斎藤　創</a:t>
            </a:r>
            <a:endParaRPr lang="en-US" altLang="ja-JP" sz="2400" dirty="0"/>
          </a:p>
          <a:p>
            <a:pPr marL="1520825" indent="-1520825">
              <a:lnSpc>
                <a:spcPct val="120000"/>
              </a:lnSpc>
              <a:buNone/>
              <a:tabLst>
                <a:tab pos="1520825" algn="l"/>
              </a:tabLst>
              <a:defRPr/>
            </a:pPr>
            <a:r>
              <a:rPr lang="en-US" altLang="ja-JP" sz="2400" dirty="0"/>
              <a:t>1999</a:t>
            </a:r>
            <a:r>
              <a:rPr lang="ja-JP" altLang="en-US" sz="2400" dirty="0"/>
              <a:t>年</a:t>
            </a:r>
            <a:r>
              <a:rPr lang="en-US" altLang="ja-JP" sz="2400" dirty="0"/>
              <a:t>4</a:t>
            </a:r>
            <a:r>
              <a:rPr lang="ja-JP" altLang="en-US" sz="2400" dirty="0"/>
              <a:t>月</a:t>
            </a:r>
            <a:r>
              <a:rPr lang="en-US" altLang="ja-JP" sz="2400" dirty="0"/>
              <a:t>	</a:t>
            </a:r>
            <a:r>
              <a:rPr lang="ja-JP" altLang="en-US" sz="2400" dirty="0"/>
              <a:t>西村あさひ法律事務所</a:t>
            </a:r>
            <a:r>
              <a:rPr lang="en-US" altLang="ja-JP" sz="2400" dirty="0"/>
              <a:t>(</a:t>
            </a:r>
            <a:r>
              <a:rPr lang="ja-JP" altLang="en-US" sz="2400" dirty="0"/>
              <a:t>証券化、デリバティブ、ファンドなどの金融を中心に従事</a:t>
            </a:r>
            <a:r>
              <a:rPr lang="en-US" altLang="ja-JP" sz="2400" dirty="0"/>
              <a:t>)</a:t>
            </a:r>
          </a:p>
          <a:p>
            <a:pPr marL="1520825" indent="-1520825">
              <a:lnSpc>
                <a:spcPct val="120000"/>
              </a:lnSpc>
              <a:buNone/>
              <a:tabLst>
                <a:tab pos="1520825" algn="l"/>
              </a:tabLst>
              <a:defRPr/>
            </a:pPr>
            <a:r>
              <a:rPr lang="en-US" altLang="ja-JP" sz="2400" dirty="0"/>
              <a:t>2013</a:t>
            </a:r>
            <a:r>
              <a:rPr lang="ja-JP" altLang="en-US" sz="2400" dirty="0"/>
              <a:t>年夏</a:t>
            </a:r>
            <a:r>
              <a:rPr lang="en-US" altLang="ja-JP" sz="2400" dirty="0"/>
              <a:t>	</a:t>
            </a:r>
            <a:r>
              <a:rPr lang="ja-JP" altLang="en-US" sz="2400" dirty="0"/>
              <a:t>ビットコインに仕事で出会う</a:t>
            </a:r>
            <a:endParaRPr lang="en-US" altLang="ja-JP" sz="2400" dirty="0"/>
          </a:p>
          <a:p>
            <a:pPr marL="1520825" indent="-1520825">
              <a:lnSpc>
                <a:spcPct val="120000"/>
              </a:lnSpc>
              <a:buNone/>
              <a:tabLst>
                <a:tab pos="1520825" algn="l"/>
              </a:tabLst>
              <a:defRPr/>
            </a:pPr>
            <a:r>
              <a:rPr lang="en-US" altLang="ja-JP" sz="2400" dirty="0"/>
              <a:t>2015</a:t>
            </a:r>
            <a:r>
              <a:rPr lang="ja-JP" altLang="en-US" sz="2400" dirty="0"/>
              <a:t>年</a:t>
            </a:r>
            <a:r>
              <a:rPr lang="en-US" altLang="ja-JP" sz="2400" dirty="0"/>
              <a:t>4</a:t>
            </a:r>
            <a:r>
              <a:rPr lang="ja-JP" altLang="en-US" sz="2400" dirty="0"/>
              <a:t>月</a:t>
            </a:r>
            <a:r>
              <a:rPr lang="en-US" altLang="ja-JP" sz="2400" dirty="0"/>
              <a:t>	</a:t>
            </a:r>
            <a:r>
              <a:rPr lang="ja-JP" altLang="en-US" sz="2400" dirty="0"/>
              <a:t>独立して現事務所を設立</a:t>
            </a:r>
            <a:r>
              <a:rPr lang="en-US" altLang="ja-JP" sz="2400" dirty="0"/>
              <a:t>(</a:t>
            </a:r>
            <a:r>
              <a:rPr lang="ja-JP" altLang="en-US" sz="2400" dirty="0"/>
              <a:t>ブロックチェーン・</a:t>
            </a:r>
            <a:r>
              <a:rPr lang="en-US" altLang="ja-JP" sz="2400" dirty="0"/>
              <a:t>FinTech</a:t>
            </a:r>
            <a:r>
              <a:rPr lang="ja-JP" altLang="en-US" sz="2400" dirty="0"/>
              <a:t>・スタートアップなどを専門）</a:t>
            </a:r>
            <a:endParaRPr lang="en-US" altLang="ja-JP" sz="2400" dirty="0"/>
          </a:p>
          <a:p>
            <a:pPr marL="0" indent="0">
              <a:lnSpc>
                <a:spcPct val="120000"/>
              </a:lnSpc>
              <a:buNone/>
              <a:defRPr/>
            </a:pPr>
            <a:r>
              <a:rPr lang="en-US" altLang="ja-JP" sz="2400" dirty="0"/>
              <a:t>(</a:t>
            </a:r>
            <a:r>
              <a:rPr lang="ja-JP" altLang="en-US" sz="2400" dirty="0"/>
              <a:t>その他の経歴）</a:t>
            </a:r>
            <a:endParaRPr lang="en-US" altLang="ja-JP" sz="2400" dirty="0"/>
          </a:p>
          <a:p>
            <a:pPr marL="0" indent="0">
              <a:lnSpc>
                <a:spcPct val="120000"/>
              </a:lnSpc>
              <a:buNone/>
              <a:defRPr/>
            </a:pPr>
            <a:r>
              <a:rPr lang="ja-JP" altLang="en-US" sz="2400" dirty="0"/>
              <a:t>東京大学法学部卒、</a:t>
            </a:r>
            <a:r>
              <a:rPr lang="en-US" altLang="ja-JP" sz="2400" dirty="0"/>
              <a:t>NY</a:t>
            </a:r>
            <a:r>
              <a:rPr lang="ja-JP" altLang="en-US" sz="2400" dirty="0"/>
              <a:t>大学ロースクール卒、</a:t>
            </a:r>
            <a:r>
              <a:rPr lang="en-US" altLang="ja-JP" sz="2400" dirty="0"/>
              <a:t>NY</a:t>
            </a:r>
            <a:r>
              <a:rPr lang="ja-JP" altLang="en-US" sz="2400" dirty="0"/>
              <a:t>のローファーム勤務、日本ブロックチェーン協会顧問、日本</a:t>
            </a:r>
            <a:r>
              <a:rPr lang="en-US" altLang="ja-JP" sz="2400" dirty="0"/>
              <a:t>STO</a:t>
            </a:r>
            <a:r>
              <a:rPr lang="ja-JP" altLang="en-US" sz="2400" dirty="0"/>
              <a:t>協会監事、</a:t>
            </a:r>
            <a:r>
              <a:rPr lang="en-US" altLang="ja-JP" sz="2400" dirty="0"/>
              <a:t>FinTech</a:t>
            </a:r>
            <a:r>
              <a:rPr lang="ja-JP" altLang="en-US" sz="2400" dirty="0"/>
              <a:t>協会キャピタルマーケッツ分科会事務局、三菱地所物流リート投資法人監督役員、元</a:t>
            </a:r>
            <a:r>
              <a:rPr lang="en-US" altLang="ja-JP" sz="2400" dirty="0" err="1"/>
              <a:t>bitFlyer</a:t>
            </a:r>
            <a:r>
              <a:rPr lang="ja-JP" altLang="en-US" sz="2400" dirty="0"/>
              <a:t>社外取締役。</a:t>
            </a:r>
            <a:r>
              <a:rPr lang="en-US" altLang="ja-JP" sz="2400" dirty="0"/>
              <a:t>Chamber and Partners</a:t>
            </a:r>
            <a:r>
              <a:rPr lang="ja-JP" altLang="en-US" sz="2400" dirty="0"/>
              <a:t>の</a:t>
            </a:r>
            <a:r>
              <a:rPr lang="en-US" altLang="ja-JP" sz="2400" dirty="0"/>
              <a:t>FinTech</a:t>
            </a:r>
            <a:r>
              <a:rPr lang="ja-JP" altLang="en-US" sz="2400" dirty="0"/>
              <a:t>弁護士、</a:t>
            </a:r>
            <a:r>
              <a:rPr lang="en-US" altLang="ja-JP" sz="2400" dirty="0"/>
              <a:t>Best</a:t>
            </a:r>
            <a:r>
              <a:rPr lang="ja-JP" altLang="en-US" sz="2400" dirty="0"/>
              <a:t> </a:t>
            </a:r>
            <a:r>
              <a:rPr lang="en-US" altLang="ja-JP" sz="2400" dirty="0"/>
              <a:t>Lawyers</a:t>
            </a:r>
            <a:r>
              <a:rPr lang="ja-JP" altLang="en-US" sz="2400" dirty="0"/>
              <a:t>の</a:t>
            </a:r>
            <a:r>
              <a:rPr lang="en-US" altLang="ja-JP" sz="2400" dirty="0"/>
              <a:t>FinTech</a:t>
            </a:r>
            <a:r>
              <a:rPr lang="ja-JP" altLang="en-US" sz="2400" dirty="0" err="1"/>
              <a:t>、</a:t>
            </a:r>
            <a:r>
              <a:rPr lang="ja-JP" altLang="en-US" sz="2400" dirty="0"/>
              <a:t>金融機関規制弁護士としてランクイン</a:t>
            </a:r>
            <a:endParaRPr lang="en-US"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116848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DB930D-5716-498E-A790-8C936F3884CF}"/>
              </a:ext>
            </a:extLst>
          </p:cNvPr>
          <p:cNvSpPr>
            <a:spLocks noGrp="1"/>
          </p:cNvSpPr>
          <p:nvPr>
            <p:ph type="title"/>
          </p:nvPr>
        </p:nvSpPr>
        <p:spPr/>
        <p:txBody>
          <a:bodyPr/>
          <a:lstStyle/>
          <a:p>
            <a:r>
              <a:rPr kumimoji="1" lang="en-US" altLang="ja-JP" dirty="0"/>
              <a:t>III	</a:t>
            </a:r>
            <a:r>
              <a:rPr kumimoji="1" lang="ja-JP" altLang="en-US" dirty="0"/>
              <a:t>　</a:t>
            </a:r>
            <a:r>
              <a:rPr kumimoji="1" lang="en-US" altLang="ja-JP" dirty="0"/>
              <a:t>AMM</a:t>
            </a:r>
            <a:endParaRPr lang="ja-JP" altLang="en-US" dirty="0"/>
          </a:p>
        </p:txBody>
      </p:sp>
      <p:sp>
        <p:nvSpPr>
          <p:cNvPr id="3" name="コンテンツ プレースホルダー 2">
            <a:extLst>
              <a:ext uri="{FF2B5EF4-FFF2-40B4-BE49-F238E27FC236}">
                <a16:creationId xmlns:a16="http://schemas.microsoft.com/office/drawing/2014/main" id="{B5051BD5-B8B9-4A2A-90A3-5FD0659B8756}"/>
              </a:ext>
            </a:extLst>
          </p:cNvPr>
          <p:cNvSpPr>
            <a:spLocks noGrp="1"/>
          </p:cNvSpPr>
          <p:nvPr>
            <p:ph idx="1"/>
          </p:nvPr>
        </p:nvSpPr>
        <p:spPr/>
        <p:txBody>
          <a:bodyPr>
            <a:normAutofit/>
          </a:bodyPr>
          <a:lstStyle/>
          <a:p>
            <a:pPr algn="l" latinLnBrk="1"/>
            <a:r>
              <a:rPr lang="en-US" altLang="ja-JP" sz="2400" b="0" i="0" dirty="0">
                <a:solidFill>
                  <a:srgbClr val="262626"/>
                </a:solidFill>
                <a:effectLst/>
                <a:latin typeface="Roboto"/>
              </a:rPr>
              <a:t>AMM(Automated Market Maker) =DEX (</a:t>
            </a:r>
            <a:r>
              <a:rPr lang="ja-JP" altLang="en-US" sz="2400" b="0" i="0" dirty="0">
                <a:solidFill>
                  <a:srgbClr val="262626"/>
                </a:solidFill>
                <a:effectLst/>
                <a:latin typeface="Roboto"/>
              </a:rPr>
              <a:t>分散型取引所</a:t>
            </a:r>
            <a:r>
              <a:rPr lang="en-US" altLang="ja-JP" sz="2400" b="0" i="0" dirty="0">
                <a:solidFill>
                  <a:srgbClr val="262626"/>
                </a:solidFill>
                <a:effectLst/>
                <a:latin typeface="Roboto"/>
              </a:rPr>
              <a:t>)</a:t>
            </a:r>
            <a:r>
              <a:rPr lang="ja-JP" altLang="en-US" sz="2400" b="0" i="0" dirty="0">
                <a:solidFill>
                  <a:srgbClr val="262626"/>
                </a:solidFill>
                <a:effectLst/>
                <a:latin typeface="Roboto"/>
              </a:rPr>
              <a:t>の一種</a:t>
            </a:r>
            <a:endParaRPr lang="en-US" altLang="ja-JP" sz="2400" b="0" i="0" dirty="0">
              <a:solidFill>
                <a:srgbClr val="262626"/>
              </a:solidFill>
              <a:effectLst/>
              <a:latin typeface="Roboto"/>
            </a:endParaRPr>
          </a:p>
          <a:p>
            <a:pPr algn="l" latinLnBrk="1"/>
            <a:endParaRPr lang="en-US" altLang="ja-JP" sz="2400" b="0" i="0" dirty="0">
              <a:solidFill>
                <a:srgbClr val="262626"/>
              </a:solidFill>
              <a:effectLst/>
              <a:latin typeface="Roboto"/>
            </a:endParaRPr>
          </a:p>
          <a:p>
            <a:pPr algn="l" latinLnBrk="1"/>
            <a:r>
              <a:rPr lang="ja-JP" altLang="en-US" sz="2400" b="0" i="0" dirty="0">
                <a:solidFill>
                  <a:srgbClr val="262626"/>
                </a:solidFill>
                <a:effectLst/>
                <a:latin typeface="Roboto"/>
              </a:rPr>
              <a:t>オーダーブックを持たず、代わりに</a:t>
            </a:r>
            <a:r>
              <a:rPr lang="en-US" altLang="ja-JP" sz="2400" b="0" i="0" dirty="0">
                <a:solidFill>
                  <a:srgbClr val="262626"/>
                </a:solidFill>
                <a:effectLst/>
                <a:latin typeface="Roboto"/>
              </a:rPr>
              <a:t>1</a:t>
            </a:r>
            <a:r>
              <a:rPr lang="ja-JP" altLang="en-US" sz="2400" b="0" i="0" dirty="0">
                <a:solidFill>
                  <a:srgbClr val="262626"/>
                </a:solidFill>
                <a:effectLst/>
                <a:latin typeface="Roboto"/>
              </a:rPr>
              <a:t>つ以上の暗号資産のペアで構成される流動性プールを使用</a:t>
            </a:r>
            <a:endParaRPr lang="en-US" altLang="ja-JP" sz="2400" b="0" i="0" dirty="0">
              <a:solidFill>
                <a:srgbClr val="262626"/>
              </a:solidFill>
              <a:effectLst/>
              <a:latin typeface="Roboto"/>
            </a:endParaRPr>
          </a:p>
          <a:p>
            <a:endParaRPr kumimoji="1" lang="ja-JP" altLang="en-US" dirty="0"/>
          </a:p>
        </p:txBody>
      </p:sp>
      <p:sp>
        <p:nvSpPr>
          <p:cNvPr id="4" name="スライド番号プレースホルダー 3">
            <a:extLst>
              <a:ext uri="{FF2B5EF4-FFF2-40B4-BE49-F238E27FC236}">
                <a16:creationId xmlns:a16="http://schemas.microsoft.com/office/drawing/2014/main" id="{A0A6031B-D79A-4D86-850F-B2941F0CEC2D}"/>
              </a:ext>
            </a:extLst>
          </p:cNvPr>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702069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7B1212C8-61C7-43E7-B93C-C28C17EB2E41}"/>
              </a:ext>
            </a:extLst>
          </p:cNvPr>
          <p:cNvGrpSpPr/>
          <p:nvPr/>
        </p:nvGrpSpPr>
        <p:grpSpPr>
          <a:xfrm>
            <a:off x="1158536" y="1936375"/>
            <a:ext cx="9161122" cy="3721099"/>
            <a:chOff x="326107" y="1037215"/>
            <a:chExt cx="11001531" cy="4620259"/>
          </a:xfrm>
        </p:grpSpPr>
        <p:grpSp>
          <p:nvGrpSpPr>
            <p:cNvPr id="104" name="Group 103">
              <a:extLst>
                <a:ext uri="{FF2B5EF4-FFF2-40B4-BE49-F238E27FC236}">
                  <a16:creationId xmlns:a16="http://schemas.microsoft.com/office/drawing/2014/main" id="{860890CE-F4A9-438E-AD56-A8005E797CCF}"/>
                </a:ext>
              </a:extLst>
            </p:cNvPr>
            <p:cNvGrpSpPr/>
            <p:nvPr/>
          </p:nvGrpSpPr>
          <p:grpSpPr>
            <a:xfrm>
              <a:off x="1924075" y="1464259"/>
              <a:ext cx="9403563" cy="4193215"/>
              <a:chOff x="1354770" y="2015097"/>
              <a:chExt cx="9403563" cy="4193215"/>
            </a:xfrm>
          </p:grpSpPr>
          <p:sp>
            <p:nvSpPr>
              <p:cNvPr id="69" name="TextBox 68">
                <a:extLst>
                  <a:ext uri="{FF2B5EF4-FFF2-40B4-BE49-F238E27FC236}">
                    <a16:creationId xmlns:a16="http://schemas.microsoft.com/office/drawing/2014/main" id="{A0A575C1-B905-43FE-81F8-67CF8888E822}"/>
                  </a:ext>
                </a:extLst>
              </p:cNvPr>
              <p:cNvSpPr txBox="1"/>
              <p:nvPr/>
            </p:nvSpPr>
            <p:spPr>
              <a:xfrm>
                <a:off x="4953000" y="2015097"/>
                <a:ext cx="2286000" cy="369332"/>
              </a:xfrm>
              <a:prstGeom prst="rect">
                <a:avLst/>
              </a:prstGeom>
              <a:noFill/>
              <a:ln>
                <a:noFill/>
              </a:ln>
            </p:spPr>
            <p:txBody>
              <a:bodyPr wrap="square">
                <a:spAutoFit/>
              </a:bodyPr>
              <a:lstStyle/>
              <a:p>
                <a:pPr algn="ctr"/>
                <a:r>
                  <a:rPr lang="en-US" altLang="ja-JP" b="1" dirty="0">
                    <a:latin typeface="+mn-ea"/>
                    <a:cs typeface="Arial" panose="020B0604020202020204" pitchFamily="34" charset="0"/>
                  </a:rPr>
                  <a:t>AMM</a:t>
                </a:r>
                <a:r>
                  <a:rPr lang="de-DE" b="1" dirty="0">
                    <a:latin typeface="+mn-ea"/>
                    <a:cs typeface="Arial" panose="020B0604020202020204" pitchFamily="34" charset="0"/>
                  </a:rPr>
                  <a:t>プール</a:t>
                </a:r>
                <a:endParaRPr lang="en-US" b="1" dirty="0">
                  <a:latin typeface="+mn-ea"/>
                  <a:cs typeface="Arial" panose="020B0604020202020204" pitchFamily="34" charset="0"/>
                </a:endParaRPr>
              </a:p>
            </p:txBody>
          </p:sp>
          <p:pic>
            <p:nvPicPr>
              <p:cNvPr id="65" name="Graphic 64" descr="Head with gears">
                <a:extLst>
                  <a:ext uri="{FF2B5EF4-FFF2-40B4-BE49-F238E27FC236}">
                    <a16:creationId xmlns:a16="http://schemas.microsoft.com/office/drawing/2014/main" id="{CE383E73-D7EE-49D2-B240-7E77DF8E712B}"/>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9814175" y="2805537"/>
                <a:ext cx="704088" cy="704088"/>
              </a:xfrm>
              <a:prstGeom prst="rect">
                <a:avLst/>
              </a:prstGeom>
            </p:spPr>
          </p:pic>
          <p:sp>
            <p:nvSpPr>
              <p:cNvPr id="66" name="TextBox 65">
                <a:extLst>
                  <a:ext uri="{FF2B5EF4-FFF2-40B4-BE49-F238E27FC236}">
                    <a16:creationId xmlns:a16="http://schemas.microsoft.com/office/drawing/2014/main" id="{11E99C8C-0840-4D77-92D5-C2C3C6E89984}"/>
                  </a:ext>
                </a:extLst>
              </p:cNvPr>
              <p:cNvSpPr txBox="1"/>
              <p:nvPr/>
            </p:nvSpPr>
            <p:spPr>
              <a:xfrm>
                <a:off x="9761383" y="3567017"/>
                <a:ext cx="996950" cy="276999"/>
              </a:xfrm>
              <a:prstGeom prst="rect">
                <a:avLst/>
              </a:prstGeom>
              <a:noFill/>
              <a:ln>
                <a:noFill/>
              </a:ln>
            </p:spPr>
            <p:txBody>
              <a:bodyPr wrap="square">
                <a:spAutoFit/>
              </a:bodyPr>
              <a:lstStyle/>
              <a:p>
                <a:pPr algn="ctr"/>
                <a:r>
                  <a:rPr lang="ja-JP" altLang="en-US" sz="1200" b="1" dirty="0">
                    <a:latin typeface="+mn-ea"/>
                    <a:cs typeface="Arial" panose="020B0604020202020204" pitchFamily="34" charset="0"/>
                  </a:rPr>
                  <a:t>ユーザー</a:t>
                </a:r>
                <a:endParaRPr lang="en-US" sz="1200" b="1" dirty="0">
                  <a:latin typeface="+mn-ea"/>
                  <a:cs typeface="Arial" panose="020B0604020202020204" pitchFamily="34" charset="0"/>
                </a:endParaRPr>
              </a:p>
            </p:txBody>
          </p:sp>
          <p:grpSp>
            <p:nvGrpSpPr>
              <p:cNvPr id="24" name="Group 23">
                <a:extLst>
                  <a:ext uri="{FF2B5EF4-FFF2-40B4-BE49-F238E27FC236}">
                    <a16:creationId xmlns:a16="http://schemas.microsoft.com/office/drawing/2014/main" id="{72C2489A-4FA1-46F9-9627-17C40D9B41E3}"/>
                  </a:ext>
                </a:extLst>
              </p:cNvPr>
              <p:cNvGrpSpPr/>
              <p:nvPr/>
            </p:nvGrpSpPr>
            <p:grpSpPr>
              <a:xfrm>
                <a:off x="2314524" y="2999584"/>
                <a:ext cx="3380523" cy="708091"/>
                <a:chOff x="2314524" y="2999584"/>
                <a:chExt cx="3380523" cy="708091"/>
              </a:xfrm>
            </p:grpSpPr>
            <p:cxnSp>
              <p:nvCxnSpPr>
                <p:cNvPr id="39" name="Straight Arrow Connector 38">
                  <a:extLst>
                    <a:ext uri="{FF2B5EF4-FFF2-40B4-BE49-F238E27FC236}">
                      <a16:creationId xmlns:a16="http://schemas.microsoft.com/office/drawing/2014/main" id="{87E7DA53-6A38-4D23-8057-1691FA418FDE}"/>
                    </a:ext>
                  </a:extLst>
                </p:cNvPr>
                <p:cNvCxnSpPr>
                  <a:cxnSpLocks/>
                </p:cNvCxnSpPr>
                <p:nvPr/>
              </p:nvCxnSpPr>
              <p:spPr>
                <a:xfrm>
                  <a:off x="2512562" y="3322192"/>
                  <a:ext cx="30896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1C443C4-34DB-4919-A9E9-B5B73B3B6652}"/>
                    </a:ext>
                  </a:extLst>
                </p:cNvPr>
                <p:cNvCxnSpPr>
                  <a:cxnSpLocks/>
                </p:cNvCxnSpPr>
                <p:nvPr/>
              </p:nvCxnSpPr>
              <p:spPr>
                <a:xfrm>
                  <a:off x="2512562" y="3707675"/>
                  <a:ext cx="301413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F73BFB4-004C-441C-BEEF-7D0451597566}"/>
                    </a:ext>
                  </a:extLst>
                </p:cNvPr>
                <p:cNvSpPr txBox="1"/>
                <p:nvPr/>
              </p:nvSpPr>
              <p:spPr>
                <a:xfrm>
                  <a:off x="2677062" y="2999584"/>
                  <a:ext cx="2622512" cy="38214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sym typeface="Wingdings" panose="05000000000000000000" pitchFamily="2" charset="2"/>
                    </a:rPr>
                    <a:t>① </a:t>
                  </a:r>
                  <a:r>
                    <a:rPr lang="de-DE" sz="1400" b="1" dirty="0">
                      <a:latin typeface="+mn-ea"/>
                      <a:cs typeface="Arial" panose="020B0604020202020204" pitchFamily="34" charset="0"/>
                      <a:sym typeface="Wingdings" panose="05000000000000000000" pitchFamily="2" charset="2"/>
                    </a:rPr>
                    <a:t>トークンA</a:t>
                  </a:r>
                  <a:r>
                    <a:rPr lang="ja-JP" altLang="en-US" sz="1400" b="1" dirty="0">
                      <a:latin typeface="+mn-ea"/>
                      <a:cs typeface="Arial" panose="020B0604020202020204" pitchFamily="34" charset="0"/>
                      <a:sym typeface="Wingdings" panose="05000000000000000000" pitchFamily="2" charset="2"/>
                    </a:rPr>
                    <a:t>や</a:t>
                  </a:r>
                  <a:r>
                    <a:rPr lang="en-US" altLang="ja-JP" sz="1400" b="1" dirty="0">
                      <a:latin typeface="+mn-ea"/>
                      <a:cs typeface="Arial" panose="020B0604020202020204" pitchFamily="34" charset="0"/>
                      <a:sym typeface="Wingdings" panose="05000000000000000000" pitchFamily="2" charset="2"/>
                    </a:rPr>
                    <a:t>B</a:t>
                  </a:r>
                  <a:endParaRPr lang="en-US" sz="1400" b="1" dirty="0">
                    <a:latin typeface="+mn-ea"/>
                    <a:cs typeface="Arial" panose="020B0604020202020204" pitchFamily="34" charset="0"/>
                  </a:endParaRPr>
                </a:p>
              </p:txBody>
            </p:sp>
            <p:sp>
              <p:nvSpPr>
                <p:cNvPr id="53" name="TextBox 52">
                  <a:extLst>
                    <a:ext uri="{FF2B5EF4-FFF2-40B4-BE49-F238E27FC236}">
                      <a16:creationId xmlns:a16="http://schemas.microsoft.com/office/drawing/2014/main" id="{F8B68C21-A8B4-4602-B5C2-4ACACC93EF79}"/>
                    </a:ext>
                  </a:extLst>
                </p:cNvPr>
                <p:cNvSpPr txBox="1"/>
                <p:nvPr/>
              </p:nvSpPr>
              <p:spPr>
                <a:xfrm>
                  <a:off x="2314524" y="3374250"/>
                  <a:ext cx="3380523" cy="30777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rPr>
                    <a:t>② </a:t>
                  </a:r>
                  <a:r>
                    <a:rPr lang="de-DE" sz="1400" b="1" dirty="0">
                      <a:latin typeface="+mn-ea"/>
                      <a:cs typeface="Arial" panose="020B0604020202020204" pitchFamily="34" charset="0"/>
                    </a:rPr>
                    <a:t>プールのシェアを表すLPトークン</a:t>
                  </a:r>
                  <a:endParaRPr lang="en-US" sz="1400" b="1" dirty="0">
                    <a:latin typeface="+mn-ea"/>
                    <a:cs typeface="Arial" panose="020B0604020202020204" pitchFamily="34" charset="0"/>
                  </a:endParaRPr>
                </a:p>
              </p:txBody>
            </p:sp>
          </p:grpSp>
          <p:grpSp>
            <p:nvGrpSpPr>
              <p:cNvPr id="22" name="Group 21">
                <a:extLst>
                  <a:ext uri="{FF2B5EF4-FFF2-40B4-BE49-F238E27FC236}">
                    <a16:creationId xmlns:a16="http://schemas.microsoft.com/office/drawing/2014/main" id="{170DE4C8-DD53-46A1-B1DF-74BB68B53FC8}"/>
                  </a:ext>
                </a:extLst>
              </p:cNvPr>
              <p:cNvGrpSpPr/>
              <p:nvPr/>
            </p:nvGrpSpPr>
            <p:grpSpPr>
              <a:xfrm>
                <a:off x="7184093" y="3024775"/>
                <a:ext cx="1679206" cy="665751"/>
                <a:chOff x="7184093" y="2834979"/>
                <a:chExt cx="1679206" cy="665751"/>
              </a:xfrm>
            </p:grpSpPr>
            <p:sp>
              <p:nvSpPr>
                <p:cNvPr id="49" name="TextBox 48">
                  <a:extLst>
                    <a:ext uri="{FF2B5EF4-FFF2-40B4-BE49-F238E27FC236}">
                      <a16:creationId xmlns:a16="http://schemas.microsoft.com/office/drawing/2014/main" id="{4EF10111-C458-4A26-BEF2-135075226793}"/>
                    </a:ext>
                  </a:extLst>
                </p:cNvPr>
                <p:cNvSpPr txBox="1"/>
                <p:nvPr/>
              </p:nvSpPr>
              <p:spPr>
                <a:xfrm>
                  <a:off x="7287743" y="3192953"/>
                  <a:ext cx="1464522" cy="30777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rPr>
                    <a:t>⑥ </a:t>
                  </a:r>
                  <a:r>
                    <a:rPr lang="de-DE" sz="1400" b="1" dirty="0">
                      <a:latin typeface="+mn-ea"/>
                      <a:cs typeface="Arial" panose="020B0604020202020204" pitchFamily="34" charset="0"/>
                    </a:rPr>
                    <a:t>B</a:t>
                  </a:r>
                  <a:endParaRPr lang="en-US" sz="1400" b="1" dirty="0">
                    <a:latin typeface="+mn-ea"/>
                    <a:cs typeface="Arial" panose="020B0604020202020204" pitchFamily="34" charset="0"/>
                  </a:endParaRPr>
                </a:p>
              </p:txBody>
            </p:sp>
            <p:sp>
              <p:nvSpPr>
                <p:cNvPr id="52" name="TextBox 51">
                  <a:extLst>
                    <a:ext uri="{FF2B5EF4-FFF2-40B4-BE49-F238E27FC236}">
                      <a16:creationId xmlns:a16="http://schemas.microsoft.com/office/drawing/2014/main" id="{A58A3E31-D17F-4CE2-8C6E-89B7C1F2399B}"/>
                    </a:ext>
                  </a:extLst>
                </p:cNvPr>
                <p:cNvSpPr txBox="1"/>
                <p:nvPr/>
              </p:nvSpPr>
              <p:spPr>
                <a:xfrm>
                  <a:off x="7184093" y="2834979"/>
                  <a:ext cx="1679206" cy="30777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rPr>
                    <a:t>⑤ </a:t>
                  </a:r>
                  <a:r>
                    <a:rPr lang="de-DE" sz="1400" b="1" dirty="0">
                      <a:latin typeface="+mn-ea"/>
                      <a:cs typeface="Arial" panose="020B0604020202020204" pitchFamily="34" charset="0"/>
                    </a:rPr>
                    <a:t>A + </a:t>
                  </a:r>
                  <a:r>
                    <a:rPr lang="ja-JP" altLang="en-US" sz="1400" b="1" dirty="0">
                      <a:latin typeface="+mn-ea"/>
                      <a:cs typeface="Arial" panose="020B0604020202020204" pitchFamily="34" charset="0"/>
                    </a:rPr>
                    <a:t>フィー</a:t>
                  </a:r>
                  <a:endParaRPr lang="en-US" sz="1400" b="1" dirty="0">
                    <a:latin typeface="+mn-ea"/>
                    <a:cs typeface="Arial" panose="020B0604020202020204" pitchFamily="34" charset="0"/>
                  </a:endParaRPr>
                </a:p>
              </p:txBody>
            </p:sp>
          </p:grpSp>
          <p:grpSp>
            <p:nvGrpSpPr>
              <p:cNvPr id="86" name="Group 85">
                <a:extLst>
                  <a:ext uri="{FF2B5EF4-FFF2-40B4-BE49-F238E27FC236}">
                    <a16:creationId xmlns:a16="http://schemas.microsoft.com/office/drawing/2014/main" id="{7F64E9C6-66DF-4691-95E5-C8B9C03E9AD0}"/>
                  </a:ext>
                </a:extLst>
              </p:cNvPr>
              <p:cNvGrpSpPr/>
              <p:nvPr/>
            </p:nvGrpSpPr>
            <p:grpSpPr>
              <a:xfrm>
                <a:off x="5752655" y="2846388"/>
                <a:ext cx="666728" cy="1165225"/>
                <a:chOff x="5226048" y="2263775"/>
                <a:chExt cx="1739905" cy="2330450"/>
              </a:xfrm>
            </p:grpSpPr>
            <p:sp>
              <p:nvSpPr>
                <p:cNvPr id="87" name="Rectangle 86">
                  <a:extLst>
                    <a:ext uri="{FF2B5EF4-FFF2-40B4-BE49-F238E27FC236}">
                      <a16:creationId xmlns:a16="http://schemas.microsoft.com/office/drawing/2014/main" id="{FE4B9926-3B6D-41E2-B9B9-31244FFB9B8B}"/>
                    </a:ext>
                  </a:extLst>
                </p:cNvPr>
                <p:cNvSpPr/>
                <p:nvPr/>
              </p:nvSpPr>
              <p:spPr>
                <a:xfrm>
                  <a:off x="5226053" y="3467101"/>
                  <a:ext cx="1739900" cy="1124984"/>
                </a:xfrm>
                <a:prstGeom prst="rect">
                  <a:avLst/>
                </a:prstGeom>
                <a:pattFill prst="ltUpDiag">
                  <a:fgClr>
                    <a:schemeClr val="bg1"/>
                  </a:fgClr>
                  <a:bgClr>
                    <a:schemeClr val="tx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n-ea"/>
                    <a:cs typeface="Arial" panose="020B0604020202020204" pitchFamily="34" charset="0"/>
                  </a:endParaRPr>
                </a:p>
              </p:txBody>
            </p:sp>
            <p:sp>
              <p:nvSpPr>
                <p:cNvPr id="88" name="Rectangle 87">
                  <a:extLst>
                    <a:ext uri="{FF2B5EF4-FFF2-40B4-BE49-F238E27FC236}">
                      <a16:creationId xmlns:a16="http://schemas.microsoft.com/office/drawing/2014/main" id="{41C19146-8303-43DB-B11E-AA4F9F1CAE41}"/>
                    </a:ext>
                  </a:extLst>
                </p:cNvPr>
                <p:cNvSpPr/>
                <p:nvPr/>
              </p:nvSpPr>
              <p:spPr>
                <a:xfrm>
                  <a:off x="5226048" y="2263775"/>
                  <a:ext cx="1739900" cy="23304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n-ea"/>
                    <a:cs typeface="Arial" panose="020B0604020202020204" pitchFamily="34" charset="0"/>
                  </a:endParaRPr>
                </a:p>
              </p:txBody>
            </p:sp>
          </p:grpSp>
          <p:sp>
            <p:nvSpPr>
              <p:cNvPr id="5" name="Title 1">
                <a:extLst>
                  <a:ext uri="{FF2B5EF4-FFF2-40B4-BE49-F238E27FC236}">
                    <a16:creationId xmlns:a16="http://schemas.microsoft.com/office/drawing/2014/main" id="{7E084906-6561-4450-8980-365BDCF34F83}"/>
                  </a:ext>
                </a:extLst>
              </p:cNvPr>
              <p:cNvSpPr txBox="1">
                <a:spLocks/>
              </p:cNvSpPr>
              <p:nvPr/>
            </p:nvSpPr>
            <p:spPr>
              <a:xfrm>
                <a:off x="5587543" y="3507414"/>
                <a:ext cx="996950" cy="503129"/>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1600" dirty="0">
                    <a:solidFill>
                      <a:schemeClr val="bg1"/>
                    </a:solidFill>
                    <a:highlight>
                      <a:srgbClr val="000000"/>
                    </a:highlight>
                    <a:latin typeface="+mn-ea"/>
                    <a:ea typeface="+mn-ea"/>
                    <a:cs typeface="Arial" panose="020B0604020202020204" pitchFamily="34" charset="0"/>
                  </a:rPr>
                  <a:t>B </a:t>
                </a:r>
              </a:p>
            </p:txBody>
          </p:sp>
          <p:sp>
            <p:nvSpPr>
              <p:cNvPr id="6" name="Title 1">
                <a:extLst>
                  <a:ext uri="{FF2B5EF4-FFF2-40B4-BE49-F238E27FC236}">
                    <a16:creationId xmlns:a16="http://schemas.microsoft.com/office/drawing/2014/main" id="{15A1A0F0-165A-4AAA-998C-14C009FFEA46}"/>
                  </a:ext>
                </a:extLst>
              </p:cNvPr>
              <p:cNvSpPr txBox="1">
                <a:spLocks/>
              </p:cNvSpPr>
              <p:nvPr/>
            </p:nvSpPr>
            <p:spPr>
              <a:xfrm>
                <a:off x="5621437" y="2841220"/>
                <a:ext cx="939800" cy="66619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1600" dirty="0">
                    <a:latin typeface="+mn-ea"/>
                    <a:ea typeface="+mn-ea"/>
                    <a:cs typeface="Arial" panose="020B0604020202020204" pitchFamily="34" charset="0"/>
                  </a:rPr>
                  <a:t>A</a:t>
                </a:r>
              </a:p>
            </p:txBody>
          </p:sp>
          <p:grpSp>
            <p:nvGrpSpPr>
              <p:cNvPr id="20" name="Group 19">
                <a:extLst>
                  <a:ext uri="{FF2B5EF4-FFF2-40B4-BE49-F238E27FC236}">
                    <a16:creationId xmlns:a16="http://schemas.microsoft.com/office/drawing/2014/main" id="{B06D6428-1CD4-4075-BA44-F7678D099C1A}"/>
                  </a:ext>
                </a:extLst>
              </p:cNvPr>
              <p:cNvGrpSpPr/>
              <p:nvPr/>
            </p:nvGrpSpPr>
            <p:grpSpPr>
              <a:xfrm>
                <a:off x="1354770" y="2789745"/>
                <a:ext cx="1092183" cy="1213924"/>
                <a:chOff x="1354770" y="3234245"/>
                <a:chExt cx="1092183" cy="1213924"/>
              </a:xfrm>
            </p:grpSpPr>
            <p:pic>
              <p:nvPicPr>
                <p:cNvPr id="68" name="Graphic 67" descr="Head with gears">
                  <a:extLst>
                    <a:ext uri="{FF2B5EF4-FFF2-40B4-BE49-F238E27FC236}">
                      <a16:creationId xmlns:a16="http://schemas.microsoft.com/office/drawing/2014/main" id="{A4ABC1EB-4F96-4A8B-92DA-C334A309C2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89347" y="3234245"/>
                  <a:ext cx="699248" cy="699248"/>
                </a:xfrm>
                <a:prstGeom prst="rect">
                  <a:avLst/>
                </a:prstGeom>
              </p:spPr>
            </p:pic>
            <p:sp>
              <p:nvSpPr>
                <p:cNvPr id="18" name="TextBox 17">
                  <a:extLst>
                    <a:ext uri="{FF2B5EF4-FFF2-40B4-BE49-F238E27FC236}">
                      <a16:creationId xmlns:a16="http://schemas.microsoft.com/office/drawing/2014/main" id="{213F4521-16FB-4D29-A7A8-801B4E1F62CC}"/>
                    </a:ext>
                  </a:extLst>
                </p:cNvPr>
                <p:cNvSpPr txBox="1"/>
                <p:nvPr/>
              </p:nvSpPr>
              <p:spPr>
                <a:xfrm>
                  <a:off x="1354770" y="3986504"/>
                  <a:ext cx="1092183" cy="461665"/>
                </a:xfrm>
                <a:prstGeom prst="rect">
                  <a:avLst/>
                </a:prstGeom>
                <a:noFill/>
                <a:ln>
                  <a:noFill/>
                </a:ln>
              </p:spPr>
              <p:txBody>
                <a:bodyPr wrap="square">
                  <a:spAutoFit/>
                </a:bodyPr>
                <a:lstStyle/>
                <a:p>
                  <a:pPr algn="ctr"/>
                  <a:r>
                    <a:rPr lang="de-DE" sz="1200" b="1" dirty="0">
                      <a:latin typeface="+mn-ea"/>
                      <a:cs typeface="Arial" panose="020B0604020202020204" pitchFamily="34" charset="0"/>
                    </a:rPr>
                    <a:t>流動性</a:t>
                  </a:r>
                  <a:br>
                    <a:rPr lang="de-DE" sz="1200" b="1" dirty="0">
                      <a:latin typeface="+mn-ea"/>
                      <a:cs typeface="Arial" panose="020B0604020202020204" pitchFamily="34" charset="0"/>
                    </a:rPr>
                  </a:br>
                  <a:r>
                    <a:rPr lang="de-DE" sz="1200" b="1" dirty="0">
                      <a:latin typeface="+mn-ea"/>
                      <a:cs typeface="Arial" panose="020B0604020202020204" pitchFamily="34" charset="0"/>
                    </a:rPr>
                    <a:t>供給者</a:t>
                  </a:r>
                  <a:endParaRPr lang="en-US" sz="1200" b="1" u="sng" dirty="0">
                    <a:latin typeface="+mn-ea"/>
                    <a:cs typeface="Arial" panose="020B0604020202020204" pitchFamily="34" charset="0"/>
                  </a:endParaRPr>
                </a:p>
              </p:txBody>
            </p:sp>
          </p:grpSp>
          <p:pic>
            <p:nvPicPr>
              <p:cNvPr id="25" name="Graphic 24" descr="Disconnected">
                <a:extLst>
                  <a:ext uri="{FF2B5EF4-FFF2-40B4-BE49-F238E27FC236}">
                    <a16:creationId xmlns:a16="http://schemas.microsoft.com/office/drawing/2014/main" id="{CBECCB39-E4D9-42A4-8F38-988286D66D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59479" y="5220663"/>
                <a:ext cx="914400" cy="914400"/>
              </a:xfrm>
              <a:prstGeom prst="rect">
                <a:avLst/>
              </a:prstGeom>
            </p:spPr>
          </p:pic>
          <p:cxnSp>
            <p:nvCxnSpPr>
              <p:cNvPr id="27" name="Connector: Elbow 26">
                <a:extLst>
                  <a:ext uri="{FF2B5EF4-FFF2-40B4-BE49-F238E27FC236}">
                    <a16:creationId xmlns:a16="http://schemas.microsoft.com/office/drawing/2014/main" id="{24838E32-0E8D-40B9-8E88-9EF694A61EFB}"/>
                  </a:ext>
                </a:extLst>
              </p:cNvPr>
              <p:cNvCxnSpPr>
                <a:cxnSpLocks/>
                <a:stCxn id="18" idx="2"/>
                <a:endCxn id="25" idx="1"/>
              </p:cNvCxnSpPr>
              <p:nvPr/>
            </p:nvCxnSpPr>
            <p:spPr>
              <a:xfrm rot="16200000" flipH="1">
                <a:off x="2943073" y="2961457"/>
                <a:ext cx="1674194" cy="3758617"/>
              </a:xfrm>
              <a:prstGeom prst="bentConnector2">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8D99CCE1-0E02-497B-BAC5-1FDB4EED503C}"/>
                  </a:ext>
                </a:extLst>
              </p:cNvPr>
              <p:cNvSpPr txBox="1"/>
              <p:nvPr/>
            </p:nvSpPr>
            <p:spPr>
              <a:xfrm>
                <a:off x="4111634" y="4487973"/>
                <a:ext cx="3908370" cy="369332"/>
              </a:xfrm>
              <a:prstGeom prst="rect">
                <a:avLst/>
              </a:prstGeom>
              <a:noFill/>
              <a:ln>
                <a:noFill/>
              </a:ln>
            </p:spPr>
            <p:txBody>
              <a:bodyPr wrap="square">
                <a:spAutoFit/>
              </a:bodyPr>
              <a:lstStyle/>
              <a:p>
                <a:pPr algn="ctr"/>
                <a:r>
                  <a:rPr lang="en-US" altLang="ja-JP" b="1" dirty="0">
                    <a:latin typeface="+mn-ea"/>
                    <a:cs typeface="Arial" panose="020B0604020202020204" pitchFamily="34" charset="0"/>
                  </a:rPr>
                  <a:t>AMM</a:t>
                </a:r>
                <a:r>
                  <a:rPr lang="de-DE" b="1" dirty="0">
                    <a:latin typeface="+mn-ea"/>
                    <a:cs typeface="Arial" panose="020B0604020202020204" pitchFamily="34" charset="0"/>
                  </a:rPr>
                  <a:t>プロトコル</a:t>
                </a:r>
                <a:endParaRPr lang="en-US" b="1" dirty="0">
                  <a:latin typeface="+mn-ea"/>
                  <a:cs typeface="Arial" panose="020B0604020202020204" pitchFamily="34" charset="0"/>
                </a:endParaRPr>
              </a:p>
            </p:txBody>
          </p:sp>
          <p:sp>
            <p:nvSpPr>
              <p:cNvPr id="99" name="TextBox 98">
                <a:extLst>
                  <a:ext uri="{FF2B5EF4-FFF2-40B4-BE49-F238E27FC236}">
                    <a16:creationId xmlns:a16="http://schemas.microsoft.com/office/drawing/2014/main" id="{41A39E3C-A5EA-4CF4-929E-BCB60426C2DF}"/>
                  </a:ext>
                </a:extLst>
              </p:cNvPr>
              <p:cNvSpPr txBox="1"/>
              <p:nvPr/>
            </p:nvSpPr>
            <p:spPr>
              <a:xfrm>
                <a:off x="1844285" y="5302026"/>
                <a:ext cx="3908370" cy="30777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rPr>
                  <a:t>③ </a:t>
                </a:r>
                <a:r>
                  <a:rPr lang="de-DE" sz="1400" b="1" dirty="0">
                    <a:latin typeface="+mn-ea"/>
                    <a:cs typeface="Arial" panose="020B0604020202020204" pitchFamily="34" charset="0"/>
                  </a:rPr>
                  <a:t>流動性の証としてのLPトークンの</a:t>
                </a:r>
                <a:r>
                  <a:rPr lang="ja-JP" altLang="en-US" sz="1400" b="1" dirty="0">
                    <a:latin typeface="+mn-ea"/>
                    <a:cs typeface="Arial" panose="020B0604020202020204" pitchFamily="34" charset="0"/>
                    <a:sym typeface="Wingdings" panose="05000000000000000000" pitchFamily="2" charset="2"/>
                  </a:rPr>
                  <a:t>ステーク</a:t>
                </a:r>
                <a:endParaRPr lang="en-US" sz="1400" b="1" dirty="0">
                  <a:latin typeface="+mn-ea"/>
                  <a:cs typeface="Arial" panose="020B0604020202020204" pitchFamily="34" charset="0"/>
                </a:endParaRPr>
              </a:p>
            </p:txBody>
          </p:sp>
          <p:cxnSp>
            <p:nvCxnSpPr>
              <p:cNvPr id="101" name="Connector: Elbow 100">
                <a:extLst>
                  <a:ext uri="{FF2B5EF4-FFF2-40B4-BE49-F238E27FC236}">
                    <a16:creationId xmlns:a16="http://schemas.microsoft.com/office/drawing/2014/main" id="{989F421A-8937-490F-8FE7-225D6DA44E78}"/>
                  </a:ext>
                </a:extLst>
              </p:cNvPr>
              <p:cNvCxnSpPr>
                <a:cxnSpLocks/>
              </p:cNvCxnSpPr>
              <p:nvPr/>
            </p:nvCxnSpPr>
            <p:spPr>
              <a:xfrm rot="10800000">
                <a:off x="1762493" y="4107851"/>
                <a:ext cx="3876198" cy="1753301"/>
              </a:xfrm>
              <a:prstGeom prst="bentConnector3">
                <a:avLst>
                  <a:gd name="adj1" fmla="val 10023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AC244DD4-3E56-4682-AAD7-DF6E3434AE25}"/>
                  </a:ext>
                </a:extLst>
              </p:cNvPr>
              <p:cNvSpPr txBox="1"/>
              <p:nvPr/>
            </p:nvSpPr>
            <p:spPr>
              <a:xfrm>
                <a:off x="2355953" y="5900535"/>
                <a:ext cx="2597047" cy="307777"/>
              </a:xfrm>
              <a:prstGeom prst="rect">
                <a:avLst/>
              </a:prstGeom>
              <a:noFill/>
              <a:ln>
                <a:noFill/>
              </a:ln>
            </p:spPr>
            <p:txBody>
              <a:bodyPr wrap="square">
                <a:spAutoFit/>
              </a:bodyPr>
              <a:lstStyle/>
              <a:p>
                <a:pPr algn="ctr"/>
                <a:r>
                  <a:rPr lang="ja-JP" altLang="en-US" sz="1400" b="1" dirty="0">
                    <a:latin typeface="+mn-ea"/>
                    <a:cs typeface="Arial" panose="020B0604020202020204" pitchFamily="34" charset="0"/>
                    <a:sym typeface="Wingdings" panose="05000000000000000000" pitchFamily="2" charset="2"/>
                  </a:rPr>
                  <a:t>④ </a:t>
                </a:r>
                <a:r>
                  <a:rPr lang="de-DE" sz="1400" b="1" dirty="0">
                    <a:latin typeface="+mn-ea"/>
                    <a:cs typeface="Arial" panose="020B0604020202020204" pitchFamily="34" charset="0"/>
                    <a:sym typeface="Wingdings" panose="05000000000000000000" pitchFamily="2" charset="2"/>
                  </a:rPr>
                  <a:t>ガバナンストークン</a:t>
                </a:r>
                <a:endParaRPr lang="en-US" sz="1400" b="1" dirty="0">
                  <a:latin typeface="+mn-ea"/>
                  <a:cs typeface="Arial" panose="020B0604020202020204" pitchFamily="34" charset="0"/>
                </a:endParaRPr>
              </a:p>
            </p:txBody>
          </p:sp>
        </p:grpSp>
        <p:grpSp>
          <p:nvGrpSpPr>
            <p:cNvPr id="57" name="グループ化 56">
              <a:extLst>
                <a:ext uri="{FF2B5EF4-FFF2-40B4-BE49-F238E27FC236}">
                  <a16:creationId xmlns:a16="http://schemas.microsoft.com/office/drawing/2014/main" id="{F273DED0-73C8-4C20-B33A-2647B9F27ED7}"/>
                </a:ext>
              </a:extLst>
            </p:cNvPr>
            <p:cNvGrpSpPr/>
            <p:nvPr/>
          </p:nvGrpSpPr>
          <p:grpSpPr>
            <a:xfrm>
              <a:off x="326107" y="1037215"/>
              <a:ext cx="2599151" cy="1062299"/>
              <a:chOff x="962357" y="1037215"/>
              <a:chExt cx="2599151" cy="1062299"/>
            </a:xfrm>
          </p:grpSpPr>
          <p:sp>
            <p:nvSpPr>
              <p:cNvPr id="106" name="Rectangle 105">
                <a:extLst>
                  <a:ext uri="{FF2B5EF4-FFF2-40B4-BE49-F238E27FC236}">
                    <a16:creationId xmlns:a16="http://schemas.microsoft.com/office/drawing/2014/main" id="{90428C86-B8C3-4E56-B656-237351E7332E}"/>
                  </a:ext>
                </a:extLst>
              </p:cNvPr>
              <p:cNvSpPr/>
              <p:nvPr/>
            </p:nvSpPr>
            <p:spPr>
              <a:xfrm>
                <a:off x="962357" y="1037215"/>
                <a:ext cx="2531793" cy="523220"/>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err="1">
                    <a:latin typeface="+mn-ea"/>
                    <a:cs typeface="Arial" panose="020B0604020202020204" pitchFamily="34" charset="0"/>
                  </a:rPr>
                  <a:t>マーケットメーカ</a:t>
                </a:r>
                <a:r>
                  <a:rPr lang="en-US" sz="1400" b="1" dirty="0">
                    <a:latin typeface="+mn-ea"/>
                    <a:cs typeface="Arial" panose="020B0604020202020204" pitchFamily="34" charset="0"/>
                  </a:rPr>
                  <a:t>ー</a:t>
                </a:r>
                <a:r>
                  <a:rPr lang="ja-JP" altLang="en-US" sz="1400" b="1" dirty="0">
                    <a:latin typeface="+mn-ea"/>
                    <a:cs typeface="Arial" panose="020B0604020202020204" pitchFamily="34" charset="0"/>
                  </a:rPr>
                  <a:t>フィー</a:t>
                </a:r>
                <a:endParaRPr lang="en-US" sz="1400" b="1" dirty="0">
                  <a:latin typeface="+mn-ea"/>
                  <a:cs typeface="Arial" panose="020B0604020202020204" pitchFamily="34" charset="0"/>
                </a:endParaRPr>
              </a:p>
              <a:p>
                <a:pPr algn="ctr"/>
                <a:r>
                  <a:rPr lang="en-US" sz="1400" b="1" dirty="0" err="1">
                    <a:latin typeface="+mn-ea"/>
                    <a:cs typeface="Arial" panose="020B0604020202020204" pitchFamily="34" charset="0"/>
                  </a:rPr>
                  <a:t>ガバナンストークン</a:t>
                </a:r>
                <a:endParaRPr lang="en-US" sz="1400" b="1" dirty="0">
                  <a:latin typeface="+mn-ea"/>
                  <a:cs typeface="Arial" panose="020B0604020202020204" pitchFamily="34" charset="0"/>
                </a:endParaRPr>
              </a:p>
            </p:txBody>
          </p:sp>
          <p:sp>
            <p:nvSpPr>
              <p:cNvPr id="107" name="Thought Bubble: Cloud 106">
                <a:extLst>
                  <a:ext uri="{FF2B5EF4-FFF2-40B4-BE49-F238E27FC236}">
                    <a16:creationId xmlns:a16="http://schemas.microsoft.com/office/drawing/2014/main" id="{0F7C627C-77FD-443E-AFA2-14A39C33B97B}"/>
                  </a:ext>
                </a:extLst>
              </p:cNvPr>
              <p:cNvSpPr/>
              <p:nvPr/>
            </p:nvSpPr>
            <p:spPr>
              <a:xfrm flipH="1">
                <a:off x="964463" y="1037216"/>
                <a:ext cx="2597045" cy="1062298"/>
              </a:xfrm>
              <a:prstGeom prst="cloudCallou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mn-ea"/>
                  <a:cs typeface="Arial" panose="020B0604020202020204" pitchFamily="34" charset="0"/>
                </a:endParaRPr>
              </a:p>
            </p:txBody>
          </p:sp>
        </p:grpSp>
        <p:cxnSp>
          <p:nvCxnSpPr>
            <p:cNvPr id="50" name="Straight Arrow Connector 38">
              <a:extLst>
                <a:ext uri="{FF2B5EF4-FFF2-40B4-BE49-F238E27FC236}">
                  <a16:creationId xmlns:a16="http://schemas.microsoft.com/office/drawing/2014/main" id="{33CDC0CA-01B5-4C28-B34E-7209498873CE}"/>
                </a:ext>
              </a:extLst>
            </p:cNvPr>
            <p:cNvCxnSpPr>
              <a:cxnSpLocks/>
            </p:cNvCxnSpPr>
            <p:nvPr/>
          </p:nvCxnSpPr>
          <p:spPr>
            <a:xfrm>
              <a:off x="7162154" y="3168057"/>
              <a:ext cx="30896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41">
              <a:extLst>
                <a:ext uri="{FF2B5EF4-FFF2-40B4-BE49-F238E27FC236}">
                  <a16:creationId xmlns:a16="http://schemas.microsoft.com/office/drawing/2014/main" id="{A3276C9E-F5EA-4161-9CB0-99C60D995A79}"/>
                </a:ext>
              </a:extLst>
            </p:cNvPr>
            <p:cNvCxnSpPr>
              <a:cxnSpLocks/>
            </p:cNvCxnSpPr>
            <p:nvPr/>
          </p:nvCxnSpPr>
          <p:spPr>
            <a:xfrm>
              <a:off x="7138898" y="2791993"/>
              <a:ext cx="3088760"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37" name="タイトル 1">
            <a:extLst>
              <a:ext uri="{FF2B5EF4-FFF2-40B4-BE49-F238E27FC236}">
                <a16:creationId xmlns:a16="http://schemas.microsoft.com/office/drawing/2014/main" id="{BB68B29A-1F4E-4049-83B9-7A3C12A722C0}"/>
              </a:ext>
            </a:extLst>
          </p:cNvPr>
          <p:cNvSpPr>
            <a:spLocks noGrp="1"/>
          </p:cNvSpPr>
          <p:nvPr>
            <p:ph type="title"/>
          </p:nvPr>
        </p:nvSpPr>
        <p:spPr>
          <a:xfrm>
            <a:off x="1097280" y="286603"/>
            <a:ext cx="10058400" cy="1450757"/>
          </a:xfrm>
        </p:spPr>
        <p:txBody>
          <a:bodyPr/>
          <a:lstStyle/>
          <a:p>
            <a:r>
              <a:rPr kumimoji="1" lang="en-US" altLang="ja-JP" dirty="0"/>
              <a:t>III	</a:t>
            </a:r>
            <a:r>
              <a:rPr kumimoji="1" lang="ja-JP" altLang="en-US" dirty="0"/>
              <a:t>　</a:t>
            </a:r>
            <a:r>
              <a:rPr kumimoji="1" lang="en-US" altLang="ja-JP" dirty="0"/>
              <a:t>AMM</a:t>
            </a:r>
            <a:endParaRPr lang="ja-JP" altLang="en-US" dirty="0"/>
          </a:p>
        </p:txBody>
      </p:sp>
    </p:spTree>
    <p:extLst>
      <p:ext uri="{BB962C8B-B14F-4D97-AF65-F5344CB8AC3E}">
        <p14:creationId xmlns:p14="http://schemas.microsoft.com/office/powerpoint/2010/main" val="33172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DBDB2D-8687-485E-9F3E-057314A001C9}"/>
              </a:ext>
            </a:extLst>
          </p:cNvPr>
          <p:cNvSpPr>
            <a:spLocks noGrp="1"/>
          </p:cNvSpPr>
          <p:nvPr>
            <p:ph type="title"/>
          </p:nvPr>
        </p:nvSpPr>
        <p:spPr/>
        <p:txBody>
          <a:bodyPr/>
          <a:lstStyle/>
          <a:p>
            <a:r>
              <a:rPr kumimoji="1" lang="en-US" altLang="ja-JP" dirty="0"/>
              <a:t>III</a:t>
            </a:r>
            <a:r>
              <a:rPr kumimoji="1" lang="ja-JP" altLang="en-US" dirty="0"/>
              <a:t>　</a:t>
            </a:r>
            <a:r>
              <a:rPr kumimoji="1" lang="en-US" altLang="ja-JP" dirty="0"/>
              <a:t>AMM</a:t>
            </a:r>
            <a:endParaRPr kumimoji="1" lang="ja-JP" altLang="en-US" dirty="0"/>
          </a:p>
        </p:txBody>
      </p:sp>
      <p:sp>
        <p:nvSpPr>
          <p:cNvPr id="3" name="コンテンツ プレースホルダー 2">
            <a:extLst>
              <a:ext uri="{FF2B5EF4-FFF2-40B4-BE49-F238E27FC236}">
                <a16:creationId xmlns:a16="http://schemas.microsoft.com/office/drawing/2014/main" id="{9C169604-BF2D-43BE-80A9-C92B5A7D34F4}"/>
              </a:ext>
            </a:extLst>
          </p:cNvPr>
          <p:cNvSpPr>
            <a:spLocks noGrp="1"/>
          </p:cNvSpPr>
          <p:nvPr>
            <p:ph idx="1"/>
          </p:nvPr>
        </p:nvSpPr>
        <p:spPr/>
        <p:txBody>
          <a:bodyPr/>
          <a:lstStyle/>
          <a:p>
            <a:pPr algn="l" latinLnBrk="1"/>
            <a:r>
              <a:rPr lang="ja-JP" altLang="en-US" sz="2400" b="0" i="0" dirty="0">
                <a:solidFill>
                  <a:srgbClr val="262626"/>
                </a:solidFill>
                <a:effectLst/>
                <a:latin typeface="Roboto"/>
              </a:rPr>
              <a:t>各暗号資産の価格は、プール内の他の資産に対して測定</a:t>
            </a:r>
          </a:p>
          <a:p>
            <a:pPr algn="l" latinLnBrk="1"/>
            <a:r>
              <a:rPr lang="en-US" altLang="ja-JP" sz="2400" b="0" i="0" dirty="0" err="1">
                <a:solidFill>
                  <a:srgbClr val="262626"/>
                </a:solidFill>
                <a:effectLst/>
                <a:latin typeface="Roboto"/>
              </a:rPr>
              <a:t>Uniswap</a:t>
            </a:r>
            <a:r>
              <a:rPr lang="ja-JP" altLang="en-US" sz="2400" b="0" i="0" dirty="0">
                <a:solidFill>
                  <a:srgbClr val="262626"/>
                </a:solidFill>
                <a:effectLst/>
                <a:latin typeface="Roboto"/>
              </a:rPr>
              <a:t>は、プール内の各暗号資産の価格を決定するために以下の式を使用</a:t>
            </a:r>
          </a:p>
          <a:p>
            <a:pPr algn="l" latinLnBrk="1"/>
            <a:r>
              <a:rPr lang="ja-JP" altLang="en-US" sz="2400" b="0" i="0" dirty="0">
                <a:solidFill>
                  <a:srgbClr val="262626"/>
                </a:solidFill>
                <a:effectLst/>
                <a:latin typeface="Roboto"/>
              </a:rPr>
              <a:t>　　</a:t>
            </a:r>
            <a:r>
              <a:rPr lang="en-US" altLang="ja-JP" sz="2400" b="0" i="0" dirty="0">
                <a:solidFill>
                  <a:srgbClr val="262626"/>
                </a:solidFill>
                <a:effectLst/>
                <a:latin typeface="Roboto"/>
              </a:rPr>
              <a:t>x * y = k</a:t>
            </a:r>
          </a:p>
          <a:p>
            <a:pPr algn="l" latinLnBrk="1"/>
            <a:r>
              <a:rPr lang="en-US" altLang="ja-JP" sz="2400" b="0" i="0" dirty="0">
                <a:solidFill>
                  <a:srgbClr val="262626"/>
                </a:solidFill>
                <a:effectLst/>
                <a:latin typeface="Roboto"/>
              </a:rPr>
              <a:t>x</a:t>
            </a:r>
            <a:r>
              <a:rPr lang="ja-JP" altLang="en-US" sz="2400" b="0" i="0" dirty="0">
                <a:solidFill>
                  <a:srgbClr val="262626"/>
                </a:solidFill>
                <a:effectLst/>
                <a:latin typeface="Roboto"/>
              </a:rPr>
              <a:t>と</a:t>
            </a:r>
            <a:r>
              <a:rPr lang="en-US" altLang="ja-JP" sz="2400" b="0" i="0" dirty="0">
                <a:solidFill>
                  <a:srgbClr val="262626"/>
                </a:solidFill>
                <a:effectLst/>
                <a:latin typeface="Roboto"/>
              </a:rPr>
              <a:t>y</a:t>
            </a:r>
            <a:r>
              <a:rPr lang="ja-JP" altLang="en-US" sz="2400" b="0" i="0" dirty="0">
                <a:solidFill>
                  <a:srgbClr val="262626"/>
                </a:solidFill>
                <a:effectLst/>
                <a:latin typeface="Roboto"/>
              </a:rPr>
              <a:t>はプール内の各トークンの数</a:t>
            </a:r>
            <a:endParaRPr lang="en-US" altLang="ja-JP" sz="2400" b="0" i="0" dirty="0">
              <a:solidFill>
                <a:srgbClr val="262626"/>
              </a:solidFill>
              <a:effectLst/>
              <a:latin typeface="Roboto"/>
            </a:endParaRPr>
          </a:p>
          <a:p>
            <a:pPr algn="l" latinLnBrk="1"/>
            <a:r>
              <a:rPr lang="en-US" altLang="ja-JP" sz="2400" b="0" i="0" dirty="0">
                <a:solidFill>
                  <a:srgbClr val="262626"/>
                </a:solidFill>
                <a:effectLst/>
                <a:latin typeface="Roboto"/>
              </a:rPr>
              <a:t>x</a:t>
            </a:r>
            <a:r>
              <a:rPr lang="ja-JP" altLang="en-US" sz="2400" b="0" i="0" dirty="0">
                <a:solidFill>
                  <a:srgbClr val="262626"/>
                </a:solidFill>
                <a:effectLst/>
                <a:latin typeface="Roboto"/>
              </a:rPr>
              <a:t>と</a:t>
            </a:r>
            <a:r>
              <a:rPr lang="en-US" altLang="ja-JP" sz="2400" b="0" i="0" dirty="0">
                <a:solidFill>
                  <a:srgbClr val="262626"/>
                </a:solidFill>
                <a:effectLst/>
                <a:latin typeface="Roboto"/>
              </a:rPr>
              <a:t>y</a:t>
            </a:r>
            <a:r>
              <a:rPr lang="ja-JP" altLang="en-US" sz="2400" b="0" i="0" dirty="0">
                <a:solidFill>
                  <a:srgbClr val="262626"/>
                </a:solidFill>
                <a:effectLst/>
                <a:latin typeface="Roboto"/>
              </a:rPr>
              <a:t>は時間の経過とともに変化するが、</a:t>
            </a:r>
            <a:r>
              <a:rPr lang="en-US" altLang="ja-JP" sz="2400" b="0" i="0" dirty="0">
                <a:solidFill>
                  <a:srgbClr val="262626"/>
                </a:solidFill>
                <a:effectLst/>
                <a:latin typeface="Roboto"/>
              </a:rPr>
              <a:t>k</a:t>
            </a:r>
            <a:r>
              <a:rPr lang="ja-JP" altLang="en-US" sz="2400" b="0" i="0" dirty="0">
                <a:solidFill>
                  <a:srgbClr val="262626"/>
                </a:solidFill>
                <a:effectLst/>
                <a:latin typeface="Roboto"/>
              </a:rPr>
              <a:t>は一定であり、</a:t>
            </a:r>
            <a:r>
              <a:rPr lang="en-US" altLang="ja-JP" sz="2400" b="0" i="0" dirty="0">
                <a:solidFill>
                  <a:srgbClr val="262626"/>
                </a:solidFill>
                <a:effectLst/>
                <a:latin typeface="Roboto"/>
              </a:rPr>
              <a:t>AMM</a:t>
            </a:r>
            <a:r>
              <a:rPr lang="ja-JP" altLang="en-US" sz="2400" b="0" i="0" dirty="0">
                <a:solidFill>
                  <a:srgbClr val="262626"/>
                </a:solidFill>
                <a:effectLst/>
                <a:latin typeface="Roboto"/>
              </a:rPr>
              <a:t>は任意の時点で各資産の価格を決定</a:t>
            </a:r>
          </a:p>
          <a:p>
            <a:endParaRPr kumimoji="1" lang="ja-JP" altLang="en-US" dirty="0"/>
          </a:p>
        </p:txBody>
      </p:sp>
      <p:sp>
        <p:nvSpPr>
          <p:cNvPr id="4" name="スライド番号プレースホルダー 3">
            <a:extLst>
              <a:ext uri="{FF2B5EF4-FFF2-40B4-BE49-F238E27FC236}">
                <a16:creationId xmlns:a16="http://schemas.microsoft.com/office/drawing/2014/main" id="{A3FEF623-92FB-4FBC-87B5-0A61773C39E3}"/>
              </a:ext>
            </a:extLst>
          </p:cNvPr>
          <p:cNvSpPr>
            <a:spLocks noGrp="1"/>
          </p:cNvSpPr>
          <p:nvPr>
            <p:ph type="sldNum" sz="quarter" idx="12"/>
          </p:nvPr>
        </p:nvSpPr>
        <p:spPr/>
        <p:txBody>
          <a:bodyPr/>
          <a:lstStyle/>
          <a:p>
            <a:fld id="{519954A3-9DFD-4C44-94BA-B95130A3BA1C}" type="slidenum">
              <a:rPr lang="en-US" smtClean="0"/>
              <a:t>22</a:t>
            </a:fld>
            <a:endParaRPr lang="en-US" dirty="0"/>
          </a:p>
        </p:txBody>
      </p:sp>
    </p:spTree>
    <p:extLst>
      <p:ext uri="{BB962C8B-B14F-4D97-AF65-F5344CB8AC3E}">
        <p14:creationId xmlns:p14="http://schemas.microsoft.com/office/powerpoint/2010/main" val="347930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BCE875-24C0-463B-8319-F775CBAD2390}"/>
              </a:ext>
            </a:extLst>
          </p:cNvPr>
          <p:cNvSpPr>
            <a:spLocks noGrp="1"/>
          </p:cNvSpPr>
          <p:nvPr>
            <p:ph type="title"/>
          </p:nvPr>
        </p:nvSpPr>
        <p:spPr/>
        <p:txBody>
          <a:bodyPr/>
          <a:lstStyle/>
          <a:p>
            <a:r>
              <a:rPr kumimoji="1" lang="en-US" altLang="ja-JP" dirty="0"/>
              <a:t>III</a:t>
            </a:r>
            <a:r>
              <a:rPr kumimoji="1" lang="ja-JP" altLang="en-US" dirty="0"/>
              <a:t>　</a:t>
            </a:r>
            <a:r>
              <a:rPr kumimoji="1" lang="en-US" altLang="ja-JP" dirty="0"/>
              <a:t>AMM</a:t>
            </a:r>
            <a:endParaRPr kumimoji="1" lang="ja-JP" altLang="en-US" dirty="0"/>
          </a:p>
        </p:txBody>
      </p:sp>
      <p:sp>
        <p:nvSpPr>
          <p:cNvPr id="3" name="コンテンツ プレースホルダー 2">
            <a:extLst>
              <a:ext uri="{FF2B5EF4-FFF2-40B4-BE49-F238E27FC236}">
                <a16:creationId xmlns:a16="http://schemas.microsoft.com/office/drawing/2014/main" id="{E6871BB3-79EF-40CD-B5AA-5B13D57226A9}"/>
              </a:ext>
            </a:extLst>
          </p:cNvPr>
          <p:cNvSpPr>
            <a:spLocks noGrp="1"/>
          </p:cNvSpPr>
          <p:nvPr>
            <p:ph idx="1"/>
          </p:nvPr>
        </p:nvSpPr>
        <p:spPr/>
        <p:txBody>
          <a:bodyPr/>
          <a:lstStyle/>
          <a:p>
            <a:r>
              <a:rPr lang="ja-JP" altLang="en-US" sz="2400" b="0" i="0" dirty="0">
                <a:solidFill>
                  <a:srgbClr val="262626"/>
                </a:solidFill>
                <a:effectLst/>
                <a:latin typeface="Roboto"/>
              </a:rPr>
              <a:t>たとえば、</a:t>
            </a:r>
            <a:r>
              <a:rPr lang="en-US" altLang="ja-JP" sz="2400" b="0" i="0" dirty="0">
                <a:solidFill>
                  <a:srgbClr val="262626"/>
                </a:solidFill>
                <a:effectLst/>
                <a:latin typeface="Roboto"/>
              </a:rPr>
              <a:t>ETH/DAI</a:t>
            </a:r>
            <a:r>
              <a:rPr lang="ja-JP" altLang="en-US" sz="2400" b="0" i="0" dirty="0">
                <a:solidFill>
                  <a:srgbClr val="262626"/>
                </a:solidFill>
                <a:effectLst/>
                <a:latin typeface="Roboto"/>
              </a:rPr>
              <a:t>プールで</a:t>
            </a:r>
            <a:r>
              <a:rPr lang="en-US" altLang="ja-JP" sz="2400" b="0" i="0" dirty="0">
                <a:solidFill>
                  <a:srgbClr val="262626"/>
                </a:solidFill>
                <a:effectLst/>
                <a:latin typeface="Roboto"/>
              </a:rPr>
              <a:t>ETH</a:t>
            </a:r>
            <a:r>
              <a:rPr lang="ja-JP" altLang="en-US" sz="2400" b="0" i="0" dirty="0">
                <a:solidFill>
                  <a:srgbClr val="262626"/>
                </a:solidFill>
                <a:effectLst/>
                <a:latin typeface="Roboto"/>
              </a:rPr>
              <a:t>を</a:t>
            </a:r>
            <a:r>
              <a:rPr lang="en-US" altLang="ja-JP" sz="2400" b="0" i="0" dirty="0">
                <a:solidFill>
                  <a:srgbClr val="262626"/>
                </a:solidFill>
                <a:effectLst/>
                <a:latin typeface="Roboto"/>
              </a:rPr>
              <a:t>DAI</a:t>
            </a:r>
            <a:r>
              <a:rPr lang="ja-JP" altLang="en-US" sz="2400" b="0" i="0" dirty="0">
                <a:solidFill>
                  <a:srgbClr val="262626"/>
                </a:solidFill>
                <a:effectLst/>
                <a:latin typeface="Roboto"/>
              </a:rPr>
              <a:t>に交換すると、</a:t>
            </a:r>
            <a:r>
              <a:rPr lang="en-US" altLang="ja-JP" sz="2400" b="0" i="0" dirty="0">
                <a:solidFill>
                  <a:srgbClr val="262626"/>
                </a:solidFill>
                <a:effectLst/>
                <a:latin typeface="Roboto"/>
              </a:rPr>
              <a:t>DAI</a:t>
            </a:r>
            <a:r>
              <a:rPr lang="ja-JP" altLang="en-US" sz="2400" b="0" i="0" dirty="0">
                <a:solidFill>
                  <a:srgbClr val="262626"/>
                </a:solidFill>
                <a:effectLst/>
                <a:latin typeface="Roboto"/>
              </a:rPr>
              <a:t>の価格は</a:t>
            </a:r>
            <a:r>
              <a:rPr lang="en-US" altLang="ja-JP" sz="2400" b="0" i="0" dirty="0">
                <a:solidFill>
                  <a:srgbClr val="262626"/>
                </a:solidFill>
                <a:effectLst/>
                <a:latin typeface="Roboto"/>
              </a:rPr>
              <a:t>ETH</a:t>
            </a:r>
            <a:r>
              <a:rPr lang="ja-JP" altLang="en-US" sz="2400" b="0" i="0" dirty="0">
                <a:solidFill>
                  <a:srgbClr val="262626"/>
                </a:solidFill>
                <a:effectLst/>
                <a:latin typeface="Roboto"/>
              </a:rPr>
              <a:t>よりも割高に</a:t>
            </a:r>
            <a:endParaRPr lang="en-US" altLang="ja-JP" sz="2400" b="0" i="0" dirty="0">
              <a:solidFill>
                <a:srgbClr val="262626"/>
              </a:solidFill>
              <a:effectLst/>
              <a:latin typeface="Roboto"/>
            </a:endParaRPr>
          </a:p>
          <a:p>
            <a:r>
              <a:rPr lang="ja-JP" altLang="en-US" sz="2400" b="0" i="0" dirty="0">
                <a:solidFill>
                  <a:srgbClr val="262626"/>
                </a:solidFill>
                <a:effectLst/>
                <a:latin typeface="Roboto"/>
              </a:rPr>
              <a:t>プール内の</a:t>
            </a:r>
            <a:r>
              <a:rPr lang="en-US" altLang="ja-JP" sz="2400" b="0" i="0" dirty="0">
                <a:solidFill>
                  <a:srgbClr val="262626"/>
                </a:solidFill>
                <a:effectLst/>
                <a:latin typeface="Roboto"/>
              </a:rPr>
              <a:t>ETH</a:t>
            </a:r>
            <a:r>
              <a:rPr lang="ja-JP" altLang="en-US" sz="2400" b="0" i="0" dirty="0">
                <a:solidFill>
                  <a:srgbClr val="262626"/>
                </a:solidFill>
                <a:effectLst/>
                <a:latin typeface="Roboto"/>
              </a:rPr>
              <a:t>価格が実際の市場価格から乖離している場合、裁定取引の機会が生じる</a:t>
            </a:r>
            <a:endParaRPr lang="en-US" altLang="ja-JP" sz="2400" b="0" i="0" dirty="0">
              <a:solidFill>
                <a:srgbClr val="262626"/>
              </a:solidFill>
              <a:effectLst/>
              <a:latin typeface="Roboto"/>
            </a:endParaRPr>
          </a:p>
          <a:p>
            <a:r>
              <a:rPr lang="ja-JP" altLang="en-US" sz="2400" b="0" i="0" dirty="0">
                <a:solidFill>
                  <a:srgbClr val="262626"/>
                </a:solidFill>
                <a:effectLst/>
                <a:latin typeface="Roboto"/>
              </a:rPr>
              <a:t>トレーダーはプールに</a:t>
            </a:r>
            <a:r>
              <a:rPr lang="en-US" altLang="ja-JP" sz="2400" b="0" i="0" dirty="0">
                <a:solidFill>
                  <a:srgbClr val="262626"/>
                </a:solidFill>
                <a:effectLst/>
                <a:latin typeface="Roboto"/>
              </a:rPr>
              <a:t>DAI</a:t>
            </a:r>
            <a:r>
              <a:rPr lang="ja-JP" altLang="en-US" sz="2400" b="0" i="0" dirty="0">
                <a:solidFill>
                  <a:srgbClr val="262626"/>
                </a:solidFill>
                <a:effectLst/>
                <a:latin typeface="Roboto"/>
              </a:rPr>
              <a:t>を供給し、</a:t>
            </a:r>
            <a:r>
              <a:rPr lang="en-US" altLang="ja-JP" sz="2400" b="0" i="0" dirty="0">
                <a:solidFill>
                  <a:srgbClr val="262626"/>
                </a:solidFill>
                <a:effectLst/>
                <a:latin typeface="Roboto"/>
              </a:rPr>
              <a:t>ETH</a:t>
            </a:r>
            <a:r>
              <a:rPr lang="ja-JP" altLang="en-US" sz="2400" b="0" i="0" dirty="0">
                <a:solidFill>
                  <a:srgbClr val="262626"/>
                </a:solidFill>
                <a:effectLst/>
                <a:latin typeface="Roboto"/>
              </a:rPr>
              <a:t>を引き出す</a:t>
            </a:r>
            <a:endParaRPr lang="en-US" altLang="ja-JP" sz="2400" b="0" i="0" dirty="0">
              <a:solidFill>
                <a:srgbClr val="262626"/>
              </a:solidFill>
              <a:effectLst/>
              <a:latin typeface="Roboto"/>
            </a:endParaRPr>
          </a:p>
          <a:p>
            <a:r>
              <a:rPr lang="ja-JP" altLang="en-US" sz="2400" b="0" i="0" dirty="0">
                <a:solidFill>
                  <a:srgbClr val="262626"/>
                </a:solidFill>
                <a:effectLst/>
                <a:latin typeface="Roboto"/>
              </a:rPr>
              <a:t>その結果、</a:t>
            </a:r>
            <a:r>
              <a:rPr lang="en-US" altLang="ja-JP" sz="2400" b="0" i="0" dirty="0">
                <a:solidFill>
                  <a:srgbClr val="262626"/>
                </a:solidFill>
                <a:effectLst/>
                <a:latin typeface="Roboto"/>
              </a:rPr>
              <a:t>ETH</a:t>
            </a:r>
            <a:r>
              <a:rPr lang="ja-JP" altLang="en-US" sz="2400" b="0" i="0" dirty="0">
                <a:solidFill>
                  <a:srgbClr val="262626"/>
                </a:solidFill>
                <a:effectLst/>
                <a:latin typeface="Roboto"/>
              </a:rPr>
              <a:t>の価格はリバランスされ、全体的な市場価格に合わせて調整</a:t>
            </a:r>
          </a:p>
          <a:p>
            <a:r>
              <a:rPr lang="ja-JP" altLang="en-US" sz="2400" dirty="0">
                <a:solidFill>
                  <a:srgbClr val="262626"/>
                </a:solidFill>
                <a:latin typeface="Roboto"/>
              </a:rPr>
              <a:t>充分に</a:t>
            </a:r>
            <a:r>
              <a:rPr lang="en-US" altLang="ja-JP" sz="2400" dirty="0">
                <a:solidFill>
                  <a:srgbClr val="262626"/>
                </a:solidFill>
                <a:latin typeface="Roboto"/>
              </a:rPr>
              <a:t>X</a:t>
            </a:r>
            <a:r>
              <a:rPr lang="ja-JP" altLang="en-US" sz="2400" dirty="0">
                <a:solidFill>
                  <a:srgbClr val="262626"/>
                </a:solidFill>
                <a:latin typeface="Roboto"/>
              </a:rPr>
              <a:t>と</a:t>
            </a:r>
            <a:r>
              <a:rPr lang="en-US" altLang="ja-JP" sz="2400" dirty="0">
                <a:solidFill>
                  <a:srgbClr val="262626"/>
                </a:solidFill>
                <a:latin typeface="Roboto"/>
              </a:rPr>
              <a:t>Y</a:t>
            </a:r>
            <a:r>
              <a:rPr lang="ja-JP" altLang="en-US" sz="2400" dirty="0">
                <a:solidFill>
                  <a:srgbClr val="262626"/>
                </a:solidFill>
                <a:latin typeface="Roboto"/>
              </a:rPr>
              <a:t>の数が大きい場合にはスリッページは僅少になる</a:t>
            </a:r>
          </a:p>
        </p:txBody>
      </p:sp>
      <p:sp>
        <p:nvSpPr>
          <p:cNvPr id="4" name="スライド番号プレースホルダー 3">
            <a:extLst>
              <a:ext uri="{FF2B5EF4-FFF2-40B4-BE49-F238E27FC236}">
                <a16:creationId xmlns:a16="http://schemas.microsoft.com/office/drawing/2014/main" id="{1940E12C-255B-42C3-98BE-8292AA5771D2}"/>
              </a:ext>
            </a:extLst>
          </p:cNvPr>
          <p:cNvSpPr>
            <a:spLocks noGrp="1"/>
          </p:cNvSpPr>
          <p:nvPr>
            <p:ph type="sldNum" sz="quarter" idx="12"/>
          </p:nvPr>
        </p:nvSpPr>
        <p:spPr/>
        <p:txBody>
          <a:bodyPr/>
          <a:lstStyle/>
          <a:p>
            <a:fld id="{519954A3-9DFD-4C44-94BA-B95130A3BA1C}" type="slidenum">
              <a:rPr lang="en-US" smtClean="0"/>
              <a:t>23</a:t>
            </a:fld>
            <a:endParaRPr lang="en-US" dirty="0"/>
          </a:p>
        </p:txBody>
      </p:sp>
    </p:spTree>
    <p:extLst>
      <p:ext uri="{BB962C8B-B14F-4D97-AF65-F5344CB8AC3E}">
        <p14:creationId xmlns:p14="http://schemas.microsoft.com/office/powerpoint/2010/main" val="211914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97FB42-7ADD-4EDA-AF37-9597E0507374}"/>
              </a:ext>
            </a:extLst>
          </p:cNvPr>
          <p:cNvSpPr>
            <a:spLocks noGrp="1"/>
          </p:cNvSpPr>
          <p:nvPr>
            <p:ph type="title"/>
          </p:nvPr>
        </p:nvSpPr>
        <p:spPr/>
        <p:txBody>
          <a:bodyPr/>
          <a:lstStyle/>
          <a:p>
            <a:r>
              <a:rPr kumimoji="1" lang="en-US" altLang="ja-JP" dirty="0"/>
              <a:t>III</a:t>
            </a:r>
            <a:r>
              <a:rPr kumimoji="1" lang="ja-JP" altLang="en-US" dirty="0"/>
              <a:t>　</a:t>
            </a:r>
            <a:r>
              <a:rPr kumimoji="1" lang="en-US" altLang="ja-JP" dirty="0"/>
              <a:t>AMM</a:t>
            </a:r>
            <a:endParaRPr kumimoji="1" lang="ja-JP" altLang="en-US" dirty="0"/>
          </a:p>
        </p:txBody>
      </p:sp>
      <p:sp>
        <p:nvSpPr>
          <p:cNvPr id="3" name="コンテンツ プレースホルダー 2">
            <a:extLst>
              <a:ext uri="{FF2B5EF4-FFF2-40B4-BE49-F238E27FC236}">
                <a16:creationId xmlns:a16="http://schemas.microsoft.com/office/drawing/2014/main" id="{B216E4BB-7503-4DF2-AFC8-70F67C561A31}"/>
              </a:ext>
            </a:extLst>
          </p:cNvPr>
          <p:cNvSpPr>
            <a:spLocks noGrp="1"/>
          </p:cNvSpPr>
          <p:nvPr>
            <p:ph idx="1"/>
          </p:nvPr>
        </p:nvSpPr>
        <p:spPr/>
        <p:txBody>
          <a:bodyPr/>
          <a:lstStyle/>
          <a:p>
            <a:pPr algn="l" latinLnBrk="1"/>
            <a:r>
              <a:rPr lang="ja-JP" altLang="en-US" sz="2400" b="0" i="0" dirty="0">
                <a:solidFill>
                  <a:srgbClr val="262626"/>
                </a:solidFill>
                <a:effectLst/>
                <a:latin typeface="Roboto"/>
              </a:rPr>
              <a:t>プールの流動性は流動性プロバイダー</a:t>
            </a:r>
            <a:r>
              <a:rPr lang="en-US" altLang="ja-JP" sz="2400" b="0" i="0" dirty="0">
                <a:solidFill>
                  <a:srgbClr val="262626"/>
                </a:solidFill>
                <a:effectLst/>
                <a:latin typeface="Roboto"/>
              </a:rPr>
              <a:t>(LP)</a:t>
            </a:r>
            <a:r>
              <a:rPr lang="ja-JP" altLang="en-US" sz="2400" b="0" i="0" dirty="0">
                <a:solidFill>
                  <a:srgbClr val="262626"/>
                </a:solidFill>
                <a:effectLst/>
                <a:latin typeface="Roboto"/>
              </a:rPr>
              <a:t>によって提供</a:t>
            </a:r>
            <a:endParaRPr lang="en-US" altLang="ja-JP" sz="2400" b="0" i="0" dirty="0">
              <a:solidFill>
                <a:srgbClr val="262626"/>
              </a:solidFill>
              <a:effectLst/>
              <a:latin typeface="Roboto"/>
            </a:endParaRPr>
          </a:p>
          <a:p>
            <a:pPr algn="l" latinLnBrk="1"/>
            <a:r>
              <a:rPr lang="ja-JP" altLang="en-US" sz="2400" b="0" i="0" dirty="0">
                <a:solidFill>
                  <a:srgbClr val="262626"/>
                </a:solidFill>
                <a:effectLst/>
                <a:latin typeface="Roboto"/>
              </a:rPr>
              <a:t>流動性を提供することと引き換えに、</a:t>
            </a:r>
            <a:r>
              <a:rPr lang="en-US" altLang="ja-JP" sz="2400" b="0" i="0" dirty="0">
                <a:solidFill>
                  <a:srgbClr val="262626"/>
                </a:solidFill>
                <a:effectLst/>
                <a:latin typeface="Roboto"/>
              </a:rPr>
              <a:t>LP</a:t>
            </a:r>
            <a:r>
              <a:rPr lang="ja-JP" altLang="en-US" sz="2400" b="0" i="0" dirty="0">
                <a:solidFill>
                  <a:srgbClr val="262626"/>
                </a:solidFill>
                <a:effectLst/>
                <a:latin typeface="Roboto"/>
              </a:rPr>
              <a:t>はプールとの遣り取りで請求される手数料に参加し、場合によっては追加のインセンティブとしてガバナンストークンを受け取る</a:t>
            </a:r>
            <a:endParaRPr lang="en-US" altLang="ja-JP" sz="2400" b="0" i="0" dirty="0">
              <a:solidFill>
                <a:srgbClr val="262626"/>
              </a:solidFill>
              <a:effectLst/>
              <a:latin typeface="Roboto"/>
            </a:endParaRPr>
          </a:p>
          <a:p>
            <a:pPr algn="l" latinLnBrk="1"/>
            <a:endParaRPr lang="en-US" altLang="ja-JP" sz="2400" dirty="0">
              <a:solidFill>
                <a:srgbClr val="262626"/>
              </a:solidFill>
              <a:latin typeface="Roboto"/>
            </a:endParaRPr>
          </a:p>
          <a:p>
            <a:pPr algn="l" latinLnBrk="1"/>
            <a:endParaRPr lang="ja-JP" altLang="en-US" sz="2000" b="0" i="0" dirty="0">
              <a:solidFill>
                <a:srgbClr val="262626"/>
              </a:solidFill>
              <a:effectLst/>
              <a:latin typeface="Roboto"/>
            </a:endParaRPr>
          </a:p>
          <a:p>
            <a:endParaRPr kumimoji="1" lang="ja-JP" altLang="en-US" dirty="0"/>
          </a:p>
        </p:txBody>
      </p:sp>
      <p:sp>
        <p:nvSpPr>
          <p:cNvPr id="4" name="スライド番号プレースホルダー 3">
            <a:extLst>
              <a:ext uri="{FF2B5EF4-FFF2-40B4-BE49-F238E27FC236}">
                <a16:creationId xmlns:a16="http://schemas.microsoft.com/office/drawing/2014/main" id="{6A3C158E-864A-464F-A2EE-9F5C26FDC842}"/>
              </a:ext>
            </a:extLst>
          </p:cNvPr>
          <p:cNvSpPr>
            <a:spLocks noGrp="1"/>
          </p:cNvSpPr>
          <p:nvPr>
            <p:ph type="sldNum" sz="quarter" idx="12"/>
          </p:nvPr>
        </p:nvSpPr>
        <p:spPr/>
        <p:txBody>
          <a:bodyPr/>
          <a:lstStyle/>
          <a:p>
            <a:fld id="{519954A3-9DFD-4C44-94BA-B95130A3BA1C}" type="slidenum">
              <a:rPr lang="en-US" smtClean="0"/>
              <a:t>24</a:t>
            </a:fld>
            <a:endParaRPr lang="en-US" dirty="0"/>
          </a:p>
        </p:txBody>
      </p:sp>
    </p:spTree>
    <p:extLst>
      <p:ext uri="{BB962C8B-B14F-4D97-AF65-F5344CB8AC3E}">
        <p14:creationId xmlns:p14="http://schemas.microsoft.com/office/powerpoint/2010/main" val="4270409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0A174-8BA3-474C-9392-5A287C0F82CE}"/>
              </a:ext>
            </a:extLst>
          </p:cNvPr>
          <p:cNvSpPr>
            <a:spLocks noGrp="1"/>
          </p:cNvSpPr>
          <p:nvPr>
            <p:ph type="title"/>
          </p:nvPr>
        </p:nvSpPr>
        <p:spPr/>
        <p:txBody>
          <a:bodyPr/>
          <a:lstStyle/>
          <a:p>
            <a:r>
              <a:rPr kumimoji="1" lang="en-US" altLang="ja-JP" dirty="0"/>
              <a:t>III</a:t>
            </a:r>
            <a:r>
              <a:rPr kumimoji="1" lang="ja-JP" altLang="en-US" dirty="0"/>
              <a:t>　</a:t>
            </a:r>
            <a:r>
              <a:rPr kumimoji="1" lang="en-US" altLang="ja-JP" dirty="0"/>
              <a:t>AMM</a:t>
            </a:r>
            <a:r>
              <a:rPr kumimoji="1" lang="ja-JP" altLang="en-US" dirty="0"/>
              <a:t>と法律</a:t>
            </a:r>
          </a:p>
        </p:txBody>
      </p:sp>
      <p:sp>
        <p:nvSpPr>
          <p:cNvPr id="3" name="コンテンツ プレースホルダー 2">
            <a:extLst>
              <a:ext uri="{FF2B5EF4-FFF2-40B4-BE49-F238E27FC236}">
                <a16:creationId xmlns:a16="http://schemas.microsoft.com/office/drawing/2014/main" id="{1DC91D1B-7144-4483-884B-2B2341E2A290}"/>
              </a:ext>
            </a:extLst>
          </p:cNvPr>
          <p:cNvSpPr>
            <a:spLocks noGrp="1"/>
          </p:cNvSpPr>
          <p:nvPr>
            <p:ph idx="1"/>
          </p:nvPr>
        </p:nvSpPr>
        <p:spPr/>
        <p:txBody>
          <a:bodyPr>
            <a:normAutofit/>
          </a:bodyPr>
          <a:lstStyle/>
          <a:p>
            <a:r>
              <a:rPr kumimoji="1" lang="en-US" altLang="ja-JP" sz="2400" dirty="0"/>
              <a:t>AMM</a:t>
            </a:r>
            <a:r>
              <a:rPr kumimoji="1" lang="ja-JP" altLang="en-US" sz="2400" dirty="0"/>
              <a:t>であっても暗号資産交換業が問題となる</a:t>
            </a:r>
            <a:endParaRPr kumimoji="1" lang="en-US" altLang="ja-JP" sz="2400" dirty="0"/>
          </a:p>
          <a:p>
            <a:r>
              <a:rPr kumimoji="1" lang="ja-JP" altLang="en-US" sz="2400" dirty="0"/>
              <a:t>ただ、仕組み自体はコントラクトで動いており、運営者がいない</a:t>
            </a:r>
            <a:endParaRPr kumimoji="1" lang="en-US" altLang="ja-JP" sz="2400" dirty="0"/>
          </a:p>
          <a:p>
            <a:r>
              <a:rPr kumimoji="1" lang="ja-JP" altLang="en-US" sz="2400" dirty="0"/>
              <a:t>↓</a:t>
            </a:r>
            <a:endParaRPr kumimoji="1" lang="en-US" altLang="ja-JP" sz="2400" dirty="0"/>
          </a:p>
          <a:p>
            <a:r>
              <a:rPr kumimoji="1" lang="ja-JP" altLang="en-US" sz="2400" dirty="0"/>
              <a:t>暗号資産交換業ではない</a:t>
            </a:r>
            <a:endParaRPr kumimoji="1" lang="en-US" altLang="ja-JP" sz="2400" dirty="0"/>
          </a:p>
          <a:p>
            <a:endParaRPr lang="en-US" altLang="ja-JP" sz="2400" dirty="0"/>
          </a:p>
          <a:p>
            <a:r>
              <a:rPr lang="en-US" altLang="ja-JP" sz="2400" dirty="0"/>
              <a:t>｢</a:t>
            </a:r>
            <a:r>
              <a:rPr lang="ja-JP" altLang="en-US" sz="2400" dirty="0"/>
              <a:t>ガワ</a:t>
            </a:r>
            <a:r>
              <a:rPr lang="en-US" altLang="ja-JP" sz="2400" dirty="0"/>
              <a:t>｣</a:t>
            </a:r>
            <a:r>
              <a:rPr lang="ja-JP" altLang="en-US" sz="2400" dirty="0"/>
              <a:t>を提供している人は交換業？ただガワがなくても動く仕組み</a:t>
            </a:r>
            <a:endParaRPr lang="en-US" altLang="ja-JP" sz="2400" dirty="0"/>
          </a:p>
          <a:p>
            <a:endParaRPr lang="en-US" altLang="ja-JP" sz="2400" dirty="0"/>
          </a:p>
          <a:p>
            <a:r>
              <a:rPr lang="en-US" altLang="ja-JP" sz="2400" dirty="0"/>
              <a:t>LP</a:t>
            </a:r>
            <a:r>
              <a:rPr lang="ja-JP" altLang="en-US" sz="2400" dirty="0"/>
              <a:t>トークンはセキュリティー？</a:t>
            </a:r>
            <a:endParaRPr lang="en-US" altLang="ja-JP" sz="2400" dirty="0"/>
          </a:p>
        </p:txBody>
      </p:sp>
      <p:sp>
        <p:nvSpPr>
          <p:cNvPr id="4" name="スライド番号プレースホルダー 3">
            <a:extLst>
              <a:ext uri="{FF2B5EF4-FFF2-40B4-BE49-F238E27FC236}">
                <a16:creationId xmlns:a16="http://schemas.microsoft.com/office/drawing/2014/main" id="{6CD92164-15DC-4339-A8AE-5794F4B9EDB2}"/>
              </a:ext>
            </a:extLst>
          </p:cNvPr>
          <p:cNvSpPr>
            <a:spLocks noGrp="1"/>
          </p:cNvSpPr>
          <p:nvPr>
            <p:ph type="sldNum" sz="quarter" idx="12"/>
          </p:nvPr>
        </p:nvSpPr>
        <p:spPr/>
        <p:txBody>
          <a:bodyPr/>
          <a:lstStyle/>
          <a:p>
            <a:fld id="{519954A3-9DFD-4C44-94BA-B95130A3BA1C}" type="slidenum">
              <a:rPr lang="en-US" smtClean="0"/>
              <a:t>25</a:t>
            </a:fld>
            <a:endParaRPr lang="en-US" dirty="0"/>
          </a:p>
        </p:txBody>
      </p:sp>
    </p:spTree>
    <p:extLst>
      <p:ext uri="{BB962C8B-B14F-4D97-AF65-F5344CB8AC3E}">
        <p14:creationId xmlns:p14="http://schemas.microsoft.com/office/powerpoint/2010/main" val="2253502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r>
              <a:rPr lang="en-US" altLang="ja-JP" kern="100" dirty="0">
                <a:cs typeface="Times New Roman" panose="02020603050405020304" pitchFamily="18" charset="0"/>
              </a:rPr>
              <a:t>IV </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DeFi</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デリバティブ </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b="1" kern="100" dirty="0" err="1">
                <a:latin typeface="メイリオ" panose="020B0604030504040204" pitchFamily="50" charset="-128"/>
                <a:ea typeface="メイリオ" panose="020B0604030504040204" pitchFamily="50" charset="-128"/>
                <a:cs typeface="Times New Roman" panose="02020603050405020304" pitchFamily="18" charset="0"/>
              </a:rPr>
              <a:t>dYdX</a:t>
            </a:r>
            <a:endPar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26</a:t>
            </a:fld>
            <a:endParaRPr lang="en-US" dirty="0"/>
          </a:p>
        </p:txBody>
      </p:sp>
      <p:sp>
        <p:nvSpPr>
          <p:cNvPr id="5" name="コンテンツ プレースホルダー 4">
            <a:extLst>
              <a:ext uri="{FF2B5EF4-FFF2-40B4-BE49-F238E27FC236}">
                <a16:creationId xmlns:a16="http://schemas.microsoft.com/office/drawing/2014/main" id="{A72A2752-B3E3-4B3D-8006-61C0B1296AAF}"/>
              </a:ext>
            </a:extLst>
          </p:cNvPr>
          <p:cNvSpPr>
            <a:spLocks noGrp="1"/>
          </p:cNvSpPr>
          <p:nvPr>
            <p:ph idx="1"/>
          </p:nvPr>
        </p:nvSpPr>
        <p:spPr/>
        <p:txBody>
          <a:bodyPr>
            <a:normAutofit/>
          </a:bodyPr>
          <a:lstStyle/>
          <a:p>
            <a:r>
              <a:rPr lang="en-US" altLang="ja-JP" dirty="0"/>
              <a:t>Ethereum</a:t>
            </a:r>
            <a:r>
              <a:rPr lang="ja-JP" altLang="en-US" dirty="0"/>
              <a:t>ブロックチェーンのスマートコントラクト上で実行</a:t>
            </a:r>
            <a:endParaRPr lang="en-US" altLang="ja-JP" dirty="0"/>
          </a:p>
          <a:p>
            <a:endParaRPr lang="en-US" altLang="ja-JP" dirty="0"/>
          </a:p>
          <a:p>
            <a:r>
              <a:rPr lang="en-US" altLang="ja-JP" dirty="0"/>
              <a:t>ETH-DAI</a:t>
            </a:r>
            <a:r>
              <a:rPr lang="ja-JP" altLang="en-US" dirty="0"/>
              <a:t>、</a:t>
            </a:r>
            <a:r>
              <a:rPr lang="en-US" altLang="ja-JP" dirty="0"/>
              <a:t>ETH-USDC</a:t>
            </a:r>
            <a:r>
              <a:rPr lang="ja-JP" altLang="en-US" dirty="0"/>
              <a:t>、</a:t>
            </a:r>
            <a:r>
              <a:rPr lang="en-US" altLang="ja-JP" dirty="0"/>
              <a:t>DAI-USDC</a:t>
            </a:r>
            <a:r>
              <a:rPr lang="ja-JP" altLang="en-US" dirty="0"/>
              <a:t>の現物取引、信用取引、貸出、借入及び</a:t>
            </a:r>
            <a:r>
              <a:rPr lang="en-US" altLang="ja-JP" dirty="0"/>
              <a:t>BTC-USD</a:t>
            </a:r>
            <a:r>
              <a:rPr lang="ja-JP" altLang="en-US" dirty="0"/>
              <a:t>、</a:t>
            </a:r>
            <a:r>
              <a:rPr lang="en-US" altLang="ja-JP" dirty="0"/>
              <a:t>ETH-USD</a:t>
            </a:r>
            <a:r>
              <a:rPr lang="ja-JP" altLang="en-US" dirty="0"/>
              <a:t>、</a:t>
            </a:r>
            <a:r>
              <a:rPr lang="en-US" altLang="ja-JP" dirty="0"/>
              <a:t>LINK-USD</a:t>
            </a:r>
            <a:r>
              <a:rPr lang="ja-JP" altLang="en-US" dirty="0"/>
              <a:t>のパーペチュアル・スワップ取引</a:t>
            </a:r>
            <a:endParaRPr lang="en-US" altLang="ja-JP" dirty="0"/>
          </a:p>
          <a:p>
            <a:r>
              <a:rPr lang="ja-JP" altLang="en-US" dirty="0"/>
              <a:t>→　日本法上は、現物、信用取引、デリバティブでそれぞれ規制が異なる</a:t>
            </a:r>
            <a:endParaRPr lang="en-US" altLang="ja-JP" dirty="0"/>
          </a:p>
          <a:p>
            <a:endParaRPr lang="en-US" altLang="ja-JP" dirty="0"/>
          </a:p>
          <a:p>
            <a:r>
              <a:rPr lang="ja-JP" altLang="en-US" dirty="0"/>
              <a:t>決済をオンチェーンで信用リスクをなくし、他方、注文をオフチェーンで行うことによりユーザーの手数料を抑え、処理スピードの向上を図る</a:t>
            </a:r>
          </a:p>
          <a:p>
            <a:endParaRPr lang="ja-JP" altLang="en-US" dirty="0"/>
          </a:p>
          <a:p>
            <a:endParaRPr lang="ja-JP" altLang="en-US" dirty="0"/>
          </a:p>
        </p:txBody>
      </p:sp>
    </p:spTree>
    <p:extLst>
      <p:ext uri="{BB962C8B-B14F-4D97-AF65-F5344CB8AC3E}">
        <p14:creationId xmlns:p14="http://schemas.microsoft.com/office/powerpoint/2010/main" val="2528704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2C8D38-E477-4108-9F71-63FDF7C452D7}"/>
              </a:ext>
            </a:extLst>
          </p:cNvPr>
          <p:cNvSpPr>
            <a:spLocks noGrp="1"/>
          </p:cNvSpPr>
          <p:nvPr>
            <p:ph type="title"/>
          </p:nvPr>
        </p:nvSpPr>
        <p:spPr/>
        <p:txBody>
          <a:bodyPr/>
          <a:lstStyle/>
          <a:p>
            <a:r>
              <a:rPr lang="en-US" altLang="ja-JP" kern="100" dirty="0">
                <a:cs typeface="Times New Roman" panose="02020603050405020304" pitchFamily="18" charset="0"/>
              </a:rPr>
              <a:t>IV</a:t>
            </a:r>
            <a:r>
              <a:rPr kumimoji="1" lang="ja-JP" altLang="en-US" dirty="0"/>
              <a:t> </a:t>
            </a:r>
            <a:r>
              <a:rPr kumimoji="1" lang="en-US" altLang="ja-JP" dirty="0" err="1"/>
              <a:t>dYdX</a:t>
            </a:r>
            <a:endParaRPr kumimoji="1" lang="ja-JP" altLang="en-US" dirty="0"/>
          </a:p>
        </p:txBody>
      </p:sp>
      <p:sp>
        <p:nvSpPr>
          <p:cNvPr id="3" name="コンテンツ プレースホルダー 2">
            <a:extLst>
              <a:ext uri="{FF2B5EF4-FFF2-40B4-BE49-F238E27FC236}">
                <a16:creationId xmlns:a16="http://schemas.microsoft.com/office/drawing/2014/main" id="{42599C97-3B88-4788-AF2B-01AD337A88DB}"/>
              </a:ext>
            </a:extLst>
          </p:cNvPr>
          <p:cNvSpPr>
            <a:spLocks noGrp="1"/>
          </p:cNvSpPr>
          <p:nvPr>
            <p:ph idx="1"/>
          </p:nvPr>
        </p:nvSpPr>
        <p:spPr/>
        <p:txBody>
          <a:bodyPr>
            <a:normAutofit lnSpcReduction="10000"/>
          </a:bodyPr>
          <a:lstStyle/>
          <a:p>
            <a:r>
              <a:rPr kumimoji="1" lang="en-US" altLang="ja-JP" dirty="0" err="1"/>
              <a:t>dYdX</a:t>
            </a:r>
            <a:r>
              <a:rPr kumimoji="1" lang="ja-JP" altLang="en-US" dirty="0"/>
              <a:t>における取引の具体的な仕組み</a:t>
            </a:r>
          </a:p>
          <a:p>
            <a:pPr marL="457200" indent="-457200">
              <a:buFont typeface="+mj-ea"/>
              <a:buAutoNum type="circleNumDbPlain"/>
            </a:pPr>
            <a:r>
              <a:rPr kumimoji="1" lang="ja-JP" altLang="en-US" dirty="0"/>
              <a:t>リレイヤーがオファーを希望するユーザー</a:t>
            </a:r>
            <a:r>
              <a:rPr kumimoji="1" lang="en-US" altLang="ja-JP" dirty="0"/>
              <a:t>(</a:t>
            </a:r>
            <a:r>
              <a:rPr kumimoji="1" lang="ja-JP" altLang="en-US" dirty="0"/>
              <a:t>メイカー</a:t>
            </a:r>
            <a:r>
              <a:rPr kumimoji="1" lang="en-US" altLang="ja-JP" dirty="0"/>
              <a:t>)</a:t>
            </a:r>
            <a:r>
              <a:rPr kumimoji="1" lang="ja-JP" altLang="en-US" dirty="0"/>
              <a:t>に対して取引手数料と取引手数料を受け取るためのアドレスを提示。なお、リレイヤーの提示する取引手数料はリレイヤーが自由に設定でき、リレイヤー間での競争を促進し、取引手数料額の低価格化が図られている</a:t>
            </a:r>
          </a:p>
          <a:p>
            <a:pPr marL="457200" indent="-457200">
              <a:buFont typeface="+mj-ea"/>
              <a:buAutoNum type="circleNumDbPlain"/>
            </a:pPr>
            <a:r>
              <a:rPr kumimoji="1" lang="ja-JP" altLang="en-US" dirty="0"/>
              <a:t>ユーザー</a:t>
            </a:r>
            <a:r>
              <a:rPr kumimoji="1" lang="en-US" altLang="ja-JP" dirty="0"/>
              <a:t>(</a:t>
            </a:r>
            <a:r>
              <a:rPr kumimoji="1" lang="ja-JP" altLang="en-US" dirty="0"/>
              <a:t>メイカー</a:t>
            </a:r>
            <a:r>
              <a:rPr kumimoji="1" lang="en-US" altLang="ja-JP" dirty="0"/>
              <a:t>)</a:t>
            </a:r>
            <a:r>
              <a:rPr kumimoji="1" lang="ja-JP" altLang="en-US" dirty="0"/>
              <a:t>は提示されたアドレスに取引手数料をセットし、秘密鍵で署名した購入オファーやローンオファーをリレイヤーに送信</a:t>
            </a:r>
          </a:p>
          <a:p>
            <a:pPr marL="457200" indent="-457200">
              <a:buFont typeface="+mj-ea"/>
              <a:buAutoNum type="circleNumDbPlain"/>
            </a:pPr>
            <a:r>
              <a:rPr kumimoji="1" lang="ja-JP" altLang="en-US" dirty="0"/>
              <a:t>リレイヤーはオファーを受け取り、それが有効であること、必要な取引手数料が提供されていることを確認し、有効なオファーをオフチェーンで管理されるオーダーブックに書き込み</a:t>
            </a:r>
          </a:p>
          <a:p>
            <a:pPr marL="457200" indent="-457200">
              <a:buFont typeface="+mj-ea"/>
              <a:buAutoNum type="circleNumDbPlain"/>
            </a:pPr>
            <a:r>
              <a:rPr kumimoji="1" lang="ja-JP" altLang="en-US" dirty="0"/>
              <a:t>他のユーザー</a:t>
            </a:r>
            <a:r>
              <a:rPr kumimoji="1" lang="en-US" altLang="ja-JP" dirty="0"/>
              <a:t>(</a:t>
            </a:r>
            <a:r>
              <a:rPr kumimoji="1" lang="ja-JP" altLang="en-US" dirty="0"/>
              <a:t>テイカ</a:t>
            </a:r>
            <a:r>
              <a:rPr kumimoji="1" lang="en-US" altLang="ja-JP" dirty="0"/>
              <a:t>―)</a:t>
            </a:r>
            <a:r>
              <a:rPr kumimoji="1" lang="ja-JP" altLang="en-US" dirty="0"/>
              <a:t>は、オーダーブック上でテイクを希望するオファーがある場合、秘密鍵で署名をしてテイク、ブロックチェーン上での決済を行う</a:t>
            </a:r>
            <a:endParaRPr kumimoji="1" lang="en-US" altLang="ja-JP" dirty="0"/>
          </a:p>
          <a:p>
            <a:pPr marL="457200" indent="-457200">
              <a:buFont typeface="+mj-ea"/>
              <a:buAutoNum type="circleNumDbPlain"/>
            </a:pPr>
            <a:endParaRPr kumimoji="1"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id="{F4D2C637-8B93-4AEF-9842-98CA7BEF8FC7}"/>
              </a:ext>
            </a:extLst>
          </p:cNvPr>
          <p:cNvSpPr>
            <a:spLocks noGrp="1"/>
          </p:cNvSpPr>
          <p:nvPr>
            <p:ph type="sldNum" sz="quarter" idx="12"/>
          </p:nvPr>
        </p:nvSpPr>
        <p:spPr/>
        <p:txBody>
          <a:bodyPr/>
          <a:lstStyle/>
          <a:p>
            <a:fld id="{519954A3-9DFD-4C44-94BA-B95130A3BA1C}" type="slidenum">
              <a:rPr lang="en-US" smtClean="0"/>
              <a:t>27</a:t>
            </a:fld>
            <a:endParaRPr lang="en-US" dirty="0"/>
          </a:p>
        </p:txBody>
      </p:sp>
    </p:spTree>
    <p:extLst>
      <p:ext uri="{BB962C8B-B14F-4D97-AF65-F5344CB8AC3E}">
        <p14:creationId xmlns:p14="http://schemas.microsoft.com/office/powerpoint/2010/main" val="2672928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8250DC-B862-4E20-8AE1-615ADE8D27E8}"/>
              </a:ext>
            </a:extLst>
          </p:cNvPr>
          <p:cNvSpPr>
            <a:spLocks noGrp="1"/>
          </p:cNvSpPr>
          <p:nvPr>
            <p:ph type="title"/>
          </p:nvPr>
        </p:nvSpPr>
        <p:spPr/>
        <p:txBody>
          <a:bodyPr/>
          <a:lstStyle/>
          <a:p>
            <a:r>
              <a:rPr lang="en-US" altLang="ja-JP" kern="100" dirty="0">
                <a:cs typeface="Times New Roman" panose="02020603050405020304" pitchFamily="18" charset="0"/>
              </a:rPr>
              <a:t>IV</a:t>
            </a:r>
            <a:r>
              <a:rPr kumimoji="1" lang="ja-JP" altLang="en-US" dirty="0"/>
              <a:t> </a:t>
            </a:r>
            <a:r>
              <a:rPr kumimoji="1" lang="en-US" altLang="ja-JP" dirty="0" err="1"/>
              <a:t>dYdX</a:t>
            </a:r>
            <a:r>
              <a:rPr kumimoji="1" lang="en-US" altLang="ja-JP" dirty="0"/>
              <a:t> </a:t>
            </a:r>
            <a:r>
              <a:rPr kumimoji="1" lang="ja-JP" altLang="en-US" dirty="0"/>
              <a:t>デリバティブ法律まとめ</a:t>
            </a:r>
          </a:p>
        </p:txBody>
      </p:sp>
      <p:sp>
        <p:nvSpPr>
          <p:cNvPr id="3" name="コンテンツ プレースホルダー 2">
            <a:extLst>
              <a:ext uri="{FF2B5EF4-FFF2-40B4-BE49-F238E27FC236}">
                <a16:creationId xmlns:a16="http://schemas.microsoft.com/office/drawing/2014/main" id="{777E4D21-3593-4606-BD40-C8DE637F88AD}"/>
              </a:ext>
            </a:extLst>
          </p:cNvPr>
          <p:cNvSpPr>
            <a:spLocks noGrp="1"/>
          </p:cNvSpPr>
          <p:nvPr>
            <p:ph idx="1"/>
          </p:nvPr>
        </p:nvSpPr>
        <p:spPr/>
        <p:txBody>
          <a:bodyPr>
            <a:normAutofit/>
          </a:bodyPr>
          <a:lstStyle/>
          <a:p>
            <a:pPr marL="457200" indent="-457200">
              <a:buFont typeface="+mj-ea"/>
              <a:buAutoNum type="circleNumDbPlain"/>
            </a:pPr>
            <a:r>
              <a:rPr kumimoji="1" lang="ja-JP" altLang="en-US" dirty="0"/>
              <a:t>業としてデリバティブのカウンターパーティーとなり</a:t>
            </a:r>
            <a:r>
              <a:rPr kumimoji="1" lang="en-US" altLang="ja-JP" dirty="0"/>
              <a:t>(</a:t>
            </a:r>
            <a:r>
              <a:rPr kumimoji="1" lang="ja-JP" altLang="en-US" dirty="0"/>
              <a:t>例：ショートとロングのプライスを出し、プライスに同意するユーザーとデリバティブ取引をなす</a:t>
            </a:r>
            <a:r>
              <a:rPr kumimoji="1" lang="en-US" altLang="ja-JP" dirty="0"/>
              <a:t>)</a:t>
            </a:r>
            <a:r>
              <a:rPr kumimoji="1" lang="ja-JP" altLang="en-US" dirty="0"/>
              <a:t>、又は業としてデリバティブ取引の媒介をなす場合</a:t>
            </a:r>
            <a:r>
              <a:rPr kumimoji="1" lang="en-US" altLang="ja-JP" dirty="0"/>
              <a:t>(</a:t>
            </a:r>
            <a:r>
              <a:rPr kumimoji="1" lang="ja-JP" altLang="en-US" dirty="0"/>
              <a:t>例：デリバティブ取引の板を作成・運営する</a:t>
            </a:r>
            <a:r>
              <a:rPr kumimoji="1" lang="en-US" altLang="ja-JP" dirty="0"/>
              <a:t>)</a:t>
            </a:r>
            <a:r>
              <a:rPr kumimoji="1" lang="ja-JP" altLang="en-US" dirty="0"/>
              <a:t>には、原則として第一種金融商品取引業の登録が必要</a:t>
            </a:r>
          </a:p>
          <a:p>
            <a:pPr marL="457200" indent="-457200">
              <a:buFont typeface="+mj-ea"/>
              <a:buAutoNum type="circleNumDbPlain"/>
            </a:pPr>
            <a:r>
              <a:rPr kumimoji="1" lang="ja-JP" altLang="en-US" dirty="0"/>
              <a:t>完全に非中央集権であり、スマートコントラクトのみで動いている</a:t>
            </a:r>
            <a:r>
              <a:rPr kumimoji="1" lang="en-US" altLang="ja-JP" dirty="0" err="1"/>
              <a:t>DeFi</a:t>
            </a:r>
            <a:r>
              <a:rPr kumimoji="1" lang="ja-JP" altLang="en-US" dirty="0"/>
              <a:t>デリバティブの場合、業を行う</a:t>
            </a:r>
            <a:r>
              <a:rPr kumimoji="1" lang="en-US" altLang="ja-JP" dirty="0"/>
              <a:t>｢</a:t>
            </a:r>
            <a:r>
              <a:rPr kumimoji="1" lang="ja-JP" altLang="en-US" dirty="0"/>
              <a:t>者</a:t>
            </a:r>
            <a:r>
              <a:rPr kumimoji="1" lang="en-US" altLang="ja-JP" dirty="0"/>
              <a:t>｣</a:t>
            </a:r>
            <a:r>
              <a:rPr kumimoji="1" lang="ja-JP" altLang="en-US" dirty="0"/>
              <a:t>ではなく、登録は必要ないと思われる。但し、実際に</a:t>
            </a:r>
            <a:r>
              <a:rPr kumimoji="1" lang="en-US" altLang="ja-JP" dirty="0"/>
              <a:t>｢</a:t>
            </a:r>
            <a:r>
              <a:rPr kumimoji="1" lang="ja-JP" altLang="en-US" dirty="0"/>
              <a:t>運営者</a:t>
            </a:r>
            <a:r>
              <a:rPr kumimoji="1" lang="en-US" altLang="ja-JP" dirty="0"/>
              <a:t>｣</a:t>
            </a:r>
            <a:r>
              <a:rPr kumimoji="1" lang="ja-JP" altLang="en-US" dirty="0"/>
              <a:t>等がいないかは慎重な判断を要する</a:t>
            </a:r>
          </a:p>
          <a:p>
            <a:pPr marL="457200" indent="-457200">
              <a:buFont typeface="+mj-ea"/>
              <a:buAutoNum type="circleNumDbPlain"/>
            </a:pPr>
            <a:r>
              <a:rPr kumimoji="1" lang="en-US" altLang="ja-JP" dirty="0" err="1"/>
              <a:t>dYdX</a:t>
            </a:r>
            <a:r>
              <a:rPr kumimoji="1" lang="ja-JP" altLang="en-US" dirty="0"/>
              <a:t>では、デリバティブのマッチング自体はオフチェーンで行われる。オフチェーンのマッチングシステムを提供する者は、日本居住者を顧客とする場合、第一種金融商品業の登録義務を負う</a:t>
            </a:r>
          </a:p>
          <a:p>
            <a:endParaRPr kumimoji="1" lang="ja-JP" altLang="en-US" dirty="0"/>
          </a:p>
        </p:txBody>
      </p:sp>
      <p:sp>
        <p:nvSpPr>
          <p:cNvPr id="4" name="スライド番号プレースホルダー 3">
            <a:extLst>
              <a:ext uri="{FF2B5EF4-FFF2-40B4-BE49-F238E27FC236}">
                <a16:creationId xmlns:a16="http://schemas.microsoft.com/office/drawing/2014/main" id="{81BE5734-8C77-47EA-9D01-4F87A4474009}"/>
              </a:ext>
            </a:extLst>
          </p:cNvPr>
          <p:cNvSpPr>
            <a:spLocks noGrp="1"/>
          </p:cNvSpPr>
          <p:nvPr>
            <p:ph type="sldNum" sz="quarter" idx="12"/>
          </p:nvPr>
        </p:nvSpPr>
        <p:spPr/>
        <p:txBody>
          <a:bodyPr/>
          <a:lstStyle/>
          <a:p>
            <a:fld id="{519954A3-9DFD-4C44-94BA-B95130A3BA1C}" type="slidenum">
              <a:rPr lang="en-US" smtClean="0"/>
              <a:t>28</a:t>
            </a:fld>
            <a:endParaRPr lang="en-US" dirty="0"/>
          </a:p>
        </p:txBody>
      </p:sp>
    </p:spTree>
    <p:extLst>
      <p:ext uri="{BB962C8B-B14F-4D97-AF65-F5344CB8AC3E}">
        <p14:creationId xmlns:p14="http://schemas.microsoft.com/office/powerpoint/2010/main" val="14389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IV MAKER DAO</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の仕組み</a:t>
            </a: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29</a:t>
            </a:fld>
            <a:endParaRPr lang="en-US" dirty="0"/>
          </a:p>
        </p:txBody>
      </p:sp>
      <p:sp>
        <p:nvSpPr>
          <p:cNvPr id="5" name="コンテンツ プレースホルダー 4">
            <a:extLst>
              <a:ext uri="{FF2B5EF4-FFF2-40B4-BE49-F238E27FC236}">
                <a16:creationId xmlns:a16="http://schemas.microsoft.com/office/drawing/2014/main" id="{31136859-843F-4E52-A804-2C56A3BD0F6D}"/>
              </a:ext>
            </a:extLst>
          </p:cNvPr>
          <p:cNvSpPr>
            <a:spLocks noGrp="1"/>
          </p:cNvSpPr>
          <p:nvPr>
            <p:ph idx="1"/>
          </p:nvPr>
        </p:nvSpPr>
        <p:spPr/>
        <p:txBody>
          <a:bodyPr>
            <a:normAutofit fontScale="85000" lnSpcReduction="10000"/>
          </a:bodyPr>
          <a:lstStyle/>
          <a:p>
            <a:pPr algn="just">
              <a:lnSpc>
                <a:spcPts val="2500"/>
              </a:lnSpc>
            </a:pPr>
            <a:r>
              <a:rPr lang="en-US" altLang="ja-JP" sz="2200" kern="100" dirty="0">
                <a:effectLst/>
                <a:cs typeface="Times New Roman" panose="02020603050405020304" pitchFamily="18" charset="0"/>
              </a:rPr>
              <a:t>DAI</a:t>
            </a:r>
            <a:r>
              <a:rPr lang="ja-JP" altLang="ja-JP" sz="2200" kern="100" dirty="0">
                <a:effectLst/>
                <a:cs typeface="Times New Roman" panose="02020603050405020304" pitchFamily="18" charset="0"/>
              </a:rPr>
              <a:t>というステーブルコインを発行するプロジェクト</a:t>
            </a:r>
          </a:p>
          <a:p>
            <a:pPr marL="342900" lvl="0" indent="-342900" algn="just">
              <a:lnSpc>
                <a:spcPts val="2500"/>
              </a:lnSpc>
              <a:buFont typeface="+mj-ea"/>
              <a:buAutoNum type="circleNumDbPlain"/>
              <a:tabLst>
                <a:tab pos="457200" algn="l"/>
              </a:tabLst>
            </a:pPr>
            <a:r>
              <a:rPr lang="ja-JP" altLang="ja-JP" sz="2200" kern="100" dirty="0">
                <a:effectLst/>
                <a:cs typeface="Times New Roman" panose="02020603050405020304" pitchFamily="18" charset="0"/>
              </a:rPr>
              <a:t>発行を希望する者は</a:t>
            </a:r>
            <a:r>
              <a:rPr lang="en-US" altLang="ja-JP" sz="2200" kern="100" dirty="0">
                <a:effectLst/>
                <a:cs typeface="Times New Roman" panose="02020603050405020304" pitchFamily="18" charset="0"/>
              </a:rPr>
              <a:t>ETH</a:t>
            </a:r>
            <a:r>
              <a:rPr lang="ja-JP" altLang="ja-JP" sz="2200" kern="100" dirty="0">
                <a:effectLst/>
                <a:cs typeface="Times New Roman" panose="02020603050405020304" pitchFamily="18" charset="0"/>
              </a:rPr>
              <a:t>を</a:t>
            </a:r>
            <a:r>
              <a:rPr lang="en-US" altLang="ja-JP" sz="2200" kern="100" dirty="0">
                <a:effectLst/>
                <a:cs typeface="Times New Roman" panose="02020603050405020304" pitchFamily="18" charset="0"/>
              </a:rPr>
              <a:t>Collateralized Debt Position(CDP)</a:t>
            </a:r>
            <a:r>
              <a:rPr lang="ja-JP" altLang="ja-JP" sz="2200" kern="100" dirty="0">
                <a:effectLst/>
                <a:cs typeface="Times New Roman" panose="02020603050405020304" pitchFamily="18" charset="0"/>
              </a:rPr>
              <a:t>という仕組みに対して担保提供。担保掛目が</a:t>
            </a:r>
            <a:r>
              <a:rPr lang="en-US" altLang="ja-JP" sz="2200" kern="100" dirty="0">
                <a:effectLst/>
                <a:cs typeface="Times New Roman" panose="02020603050405020304" pitchFamily="18" charset="0"/>
              </a:rPr>
              <a:t>150</a:t>
            </a:r>
            <a:r>
              <a:rPr lang="ja-JP" altLang="ja-JP" sz="2200" kern="100" dirty="0">
                <a:effectLst/>
                <a:cs typeface="Times New Roman" panose="02020603050405020304" pitchFamily="18" charset="0"/>
              </a:rPr>
              <a:t>％以上となる範囲で</a:t>
            </a:r>
            <a:r>
              <a:rPr lang="en-US" altLang="ja-JP" sz="2200" kern="100" dirty="0">
                <a:effectLst/>
                <a:cs typeface="Times New Roman" panose="02020603050405020304" pitchFamily="18" charset="0"/>
              </a:rPr>
              <a:t>DAI</a:t>
            </a:r>
            <a:r>
              <a:rPr lang="ja-JP" altLang="ja-JP" sz="2200" kern="100" dirty="0">
                <a:effectLst/>
                <a:cs typeface="Times New Roman" panose="02020603050405020304" pitchFamily="18" charset="0"/>
              </a:rPr>
              <a:t>を発行してもらえる</a:t>
            </a:r>
          </a:p>
          <a:p>
            <a:pPr marL="342900" lvl="0" indent="-342900" algn="just">
              <a:lnSpc>
                <a:spcPts val="2500"/>
              </a:lnSpc>
              <a:buFont typeface="+mj-ea"/>
              <a:buAutoNum type="circleNumDbPlain"/>
              <a:tabLst>
                <a:tab pos="457200" algn="l"/>
              </a:tabLst>
            </a:pPr>
            <a:r>
              <a:rPr lang="ja-JP" altLang="ja-JP" sz="2200" kern="100" dirty="0">
                <a:effectLst/>
                <a:cs typeface="Times New Roman" panose="02020603050405020304" pitchFamily="18" charset="0"/>
              </a:rPr>
              <a:t>発行を受けた者は、発行を受けた</a:t>
            </a:r>
            <a:r>
              <a:rPr lang="en-US" altLang="ja-JP" sz="2200" kern="100" dirty="0">
                <a:effectLst/>
                <a:cs typeface="Times New Roman" panose="02020603050405020304" pitchFamily="18" charset="0"/>
              </a:rPr>
              <a:t>DAI</a:t>
            </a:r>
            <a:r>
              <a:rPr lang="ja-JP" altLang="ja-JP" sz="2200" kern="100" dirty="0">
                <a:effectLst/>
                <a:cs typeface="Times New Roman" panose="02020603050405020304" pitchFamily="18" charset="0"/>
              </a:rPr>
              <a:t>と同数＋安定化手数料と呼ばれる手数料を</a:t>
            </a:r>
            <a:r>
              <a:rPr lang="en-US" altLang="ja-JP" sz="2200" kern="100" dirty="0">
                <a:effectLst/>
                <a:cs typeface="Times New Roman" panose="02020603050405020304" pitchFamily="18" charset="0"/>
              </a:rPr>
              <a:t>CDP</a:t>
            </a:r>
            <a:r>
              <a:rPr lang="ja-JP" altLang="ja-JP" sz="2200" kern="100" dirty="0">
                <a:effectLst/>
                <a:cs typeface="Times New Roman" panose="02020603050405020304" pitchFamily="18" charset="0"/>
              </a:rPr>
              <a:t>に返済することにより、担保の返済を受けられる</a:t>
            </a:r>
          </a:p>
          <a:p>
            <a:pPr marL="342900" lvl="0" indent="-342900" algn="just">
              <a:lnSpc>
                <a:spcPts val="2500"/>
              </a:lnSpc>
              <a:buFont typeface="+mj-ea"/>
              <a:buAutoNum type="circleNumDbPlain"/>
              <a:tabLst>
                <a:tab pos="457200" algn="l"/>
              </a:tabLst>
            </a:pPr>
            <a:r>
              <a:rPr lang="en-US" altLang="ja-JP" sz="2200" kern="100" dirty="0">
                <a:effectLst/>
                <a:cs typeface="Times New Roman" panose="02020603050405020304" pitchFamily="18" charset="0"/>
              </a:rPr>
              <a:t>ETH</a:t>
            </a:r>
            <a:r>
              <a:rPr lang="ja-JP" altLang="ja-JP" sz="2200" kern="100" dirty="0">
                <a:effectLst/>
                <a:cs typeface="Times New Roman" panose="02020603050405020304" pitchFamily="18" charset="0"/>
              </a:rPr>
              <a:t>の価格が下がる等で担保掛目が</a:t>
            </a:r>
            <a:r>
              <a:rPr lang="en-US" altLang="ja-JP" sz="2200" kern="100" dirty="0">
                <a:effectLst/>
                <a:cs typeface="Times New Roman" panose="02020603050405020304" pitchFamily="18" charset="0"/>
              </a:rPr>
              <a:t>150</a:t>
            </a:r>
            <a:r>
              <a:rPr lang="ja-JP" altLang="ja-JP" sz="2200" kern="100" dirty="0">
                <a:effectLst/>
                <a:cs typeface="Times New Roman" panose="02020603050405020304" pitchFamily="18" charset="0"/>
              </a:rPr>
              <a:t>％を割った際に、追加担保を入れられないと、一定のペナルティーを取られて担保が清算される</a:t>
            </a:r>
          </a:p>
          <a:p>
            <a:pPr marL="342900" lvl="0" indent="-342900" algn="just">
              <a:lnSpc>
                <a:spcPts val="2500"/>
              </a:lnSpc>
              <a:buFont typeface="+mj-ea"/>
              <a:buAutoNum type="circleNumDbPlain"/>
              <a:tabLst>
                <a:tab pos="457200" algn="l"/>
              </a:tabLst>
            </a:pPr>
            <a:r>
              <a:rPr lang="ja-JP" altLang="ja-JP" sz="2200" kern="100" dirty="0">
                <a:effectLst/>
                <a:cs typeface="Times New Roman" panose="02020603050405020304" pitchFamily="18" charset="0"/>
              </a:rPr>
              <a:t>詳細は省略するが</a:t>
            </a:r>
            <a:r>
              <a:rPr lang="en-US" altLang="ja-JP" sz="2200" kern="100" dirty="0">
                <a:effectLst/>
                <a:cs typeface="Times New Roman" panose="02020603050405020304" pitchFamily="18" charset="0"/>
              </a:rPr>
              <a:t>DAI</a:t>
            </a:r>
            <a:r>
              <a:rPr lang="ja-JP" altLang="ja-JP" sz="2200" kern="100" dirty="0">
                <a:effectLst/>
                <a:cs typeface="Times New Roman" panose="02020603050405020304" pitchFamily="18" charset="0"/>
              </a:rPr>
              <a:t>の価格が下がった際には</a:t>
            </a:r>
            <a:r>
              <a:rPr lang="en-US" altLang="ja-JP" sz="2200" kern="100" dirty="0">
                <a:effectLst/>
                <a:cs typeface="Times New Roman" panose="02020603050405020304" pitchFamily="18" charset="0"/>
              </a:rPr>
              <a:t>CDP</a:t>
            </a:r>
            <a:r>
              <a:rPr lang="ja-JP" altLang="ja-JP" sz="2200" kern="100" dirty="0">
                <a:effectLst/>
                <a:cs typeface="Times New Roman" panose="02020603050405020304" pitchFamily="18" charset="0"/>
              </a:rPr>
              <a:t>への返済インセンティブが増える</a:t>
            </a:r>
            <a:r>
              <a:rPr lang="en-US" altLang="ja-JP" sz="2200" kern="100" dirty="0">
                <a:effectLst/>
                <a:cs typeface="Times New Roman" panose="02020603050405020304" pitchFamily="18" charset="0"/>
              </a:rPr>
              <a:t>(</a:t>
            </a:r>
            <a:r>
              <a:rPr lang="ja-JP" altLang="ja-JP" sz="2200" kern="100" dirty="0">
                <a:effectLst/>
                <a:cs typeface="Times New Roman" panose="02020603050405020304" pitchFamily="18" charset="0"/>
              </a:rPr>
              <a:t>市場への残高が減る</a:t>
            </a:r>
            <a:r>
              <a:rPr lang="en-US" altLang="ja-JP" sz="2200" kern="100" dirty="0">
                <a:effectLst/>
                <a:cs typeface="Times New Roman" panose="02020603050405020304" pitchFamily="18" charset="0"/>
              </a:rPr>
              <a:t>)</a:t>
            </a:r>
            <a:r>
              <a:rPr lang="ja-JP" altLang="ja-JP" sz="2200" kern="100" dirty="0">
                <a:effectLst/>
                <a:cs typeface="Times New Roman" panose="02020603050405020304" pitchFamily="18" charset="0"/>
              </a:rPr>
              <a:t>、安定化手数料を高くする</a:t>
            </a:r>
            <a:r>
              <a:rPr lang="en-US" altLang="ja-JP" sz="2200" kern="100" dirty="0">
                <a:effectLst/>
                <a:cs typeface="Times New Roman" panose="02020603050405020304" pitchFamily="18" charset="0"/>
              </a:rPr>
              <a:t>(</a:t>
            </a:r>
            <a:r>
              <a:rPr lang="ja-JP" altLang="ja-JP" sz="2200" kern="100" dirty="0">
                <a:effectLst/>
                <a:cs typeface="Times New Roman" panose="02020603050405020304" pitchFamily="18" charset="0"/>
              </a:rPr>
              <a:t>それにより発行量が減る</a:t>
            </a:r>
            <a:r>
              <a:rPr lang="en-US" altLang="ja-JP" sz="2200" kern="100" dirty="0">
                <a:effectLst/>
                <a:cs typeface="Times New Roman" panose="02020603050405020304" pitchFamily="18" charset="0"/>
              </a:rPr>
              <a:t>)</a:t>
            </a:r>
            <a:r>
              <a:rPr lang="ja-JP" altLang="ja-JP" sz="2200" kern="100" dirty="0">
                <a:effectLst/>
                <a:cs typeface="Times New Roman" panose="02020603050405020304" pitchFamily="18" charset="0"/>
              </a:rPr>
              <a:t>、逆の場合には逆の方法、などマーケットメカニズムで</a:t>
            </a:r>
            <a:r>
              <a:rPr lang="en-US" altLang="ja-JP" sz="2200" kern="100" dirty="0">
                <a:effectLst/>
                <a:cs typeface="Times New Roman" panose="02020603050405020304" pitchFamily="18" charset="0"/>
              </a:rPr>
              <a:t>DAI</a:t>
            </a:r>
            <a:r>
              <a:rPr lang="ja-JP" altLang="ja-JP" sz="2200" kern="100" dirty="0">
                <a:effectLst/>
                <a:cs typeface="Times New Roman" panose="02020603050405020304" pitchFamily="18" charset="0"/>
              </a:rPr>
              <a:t>の価格を安定させる方法がとられる</a:t>
            </a:r>
          </a:p>
          <a:p>
            <a:endParaRPr lang="ja-JP" altLang="en-US" dirty="0"/>
          </a:p>
        </p:txBody>
      </p:sp>
    </p:spTree>
    <p:extLst>
      <p:ext uri="{BB962C8B-B14F-4D97-AF65-F5344CB8AC3E}">
        <p14:creationId xmlns:p14="http://schemas.microsoft.com/office/powerpoint/2010/main" val="419472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DF4071-9BB8-403C-A700-2D58EC049E70}"/>
              </a:ext>
            </a:extLst>
          </p:cNvPr>
          <p:cNvSpPr>
            <a:spLocks noGrp="1"/>
          </p:cNvSpPr>
          <p:nvPr>
            <p:ph type="title"/>
          </p:nvPr>
        </p:nvSpPr>
        <p:spPr/>
        <p:txBody>
          <a:bodyPr/>
          <a:lstStyle/>
          <a:p>
            <a:r>
              <a:rPr kumimoji="1" lang="ja-JP" altLang="en-US" dirty="0">
                <a:solidFill>
                  <a:srgbClr val="404040"/>
                </a:solidFill>
              </a:rPr>
              <a:t>目次</a:t>
            </a:r>
          </a:p>
        </p:txBody>
      </p:sp>
      <p:sp>
        <p:nvSpPr>
          <p:cNvPr id="3" name="コンテンツ プレースホルダー 2">
            <a:extLst>
              <a:ext uri="{FF2B5EF4-FFF2-40B4-BE49-F238E27FC236}">
                <a16:creationId xmlns:a16="http://schemas.microsoft.com/office/drawing/2014/main" id="{3F493546-8065-4B93-B2CB-B0D8407C5F94}"/>
              </a:ext>
            </a:extLst>
          </p:cNvPr>
          <p:cNvSpPr>
            <a:spLocks noGrp="1"/>
          </p:cNvSpPr>
          <p:nvPr>
            <p:ph idx="1"/>
          </p:nvPr>
        </p:nvSpPr>
        <p:spPr/>
        <p:txBody>
          <a:bodyPr>
            <a:normAutofit/>
          </a:bodyPr>
          <a:lstStyle/>
          <a:p>
            <a:r>
              <a:rPr kumimoji="1" lang="en-US" altLang="ja-JP" sz="2400" dirty="0"/>
              <a:t>I</a:t>
            </a:r>
            <a:r>
              <a:rPr lang="en-US" altLang="ja-JP" sz="2400" dirty="0"/>
              <a:t>	</a:t>
            </a:r>
            <a:r>
              <a:rPr kumimoji="1" lang="en-US" altLang="ja-JP" sz="2400" dirty="0" err="1"/>
              <a:t>DeFi</a:t>
            </a:r>
            <a:r>
              <a:rPr kumimoji="1" lang="ja-JP" altLang="en-US" sz="2400" dirty="0"/>
              <a:t>の全体像</a:t>
            </a:r>
            <a:endParaRPr kumimoji="1" lang="en-US" altLang="ja-JP" sz="2400" dirty="0"/>
          </a:p>
          <a:p>
            <a:r>
              <a:rPr kumimoji="1" lang="en-US" altLang="ja-JP" sz="2400" dirty="0"/>
              <a:t>II	</a:t>
            </a:r>
            <a:r>
              <a:rPr lang="en-US" altLang="ja-JP" sz="2400" dirty="0"/>
              <a:t>Compound</a:t>
            </a:r>
            <a:r>
              <a:rPr lang="ja-JP" altLang="en-US" sz="2400" dirty="0"/>
              <a:t>の仕組みと日本法</a:t>
            </a:r>
            <a:endParaRPr lang="en-US" altLang="ja-JP" sz="2400" dirty="0"/>
          </a:p>
          <a:p>
            <a:r>
              <a:rPr lang="en-US" altLang="ja-JP" sz="2400" dirty="0"/>
              <a:t>III	AMM</a:t>
            </a:r>
            <a:r>
              <a:rPr lang="ja-JP" altLang="en-US" sz="2400" dirty="0"/>
              <a:t>の仕組みと日本法</a:t>
            </a:r>
            <a:endParaRPr lang="en-US" altLang="ja-JP" sz="2400" dirty="0"/>
          </a:p>
          <a:p>
            <a:r>
              <a:rPr lang="en-US" altLang="ja-JP" sz="2400" dirty="0"/>
              <a:t>IV	dYdX</a:t>
            </a:r>
            <a:r>
              <a:rPr lang="ja-JP" altLang="en-US" sz="2400" dirty="0"/>
              <a:t>の仕組みと日本法</a:t>
            </a:r>
            <a:endParaRPr lang="en-US" altLang="ja-JP" sz="2400" dirty="0"/>
          </a:p>
          <a:p>
            <a:r>
              <a:rPr lang="en-US" altLang="ja-JP" sz="2400" dirty="0"/>
              <a:t>V	Maker DAO</a:t>
            </a:r>
            <a:r>
              <a:rPr lang="ja-JP" altLang="en-US" sz="2400" dirty="0"/>
              <a:t>の仕組みと日本法</a:t>
            </a:r>
            <a:endParaRPr lang="en-US" altLang="ja-JP" sz="2400" dirty="0"/>
          </a:p>
          <a:p>
            <a:endParaRPr kumimoji="1" lang="en-US" altLang="ja-JP" sz="2400" dirty="0"/>
          </a:p>
          <a:p>
            <a:r>
              <a:rPr lang="ja-JP" altLang="en-US" sz="2400" dirty="0"/>
              <a:t>今回は</a:t>
            </a:r>
            <a:r>
              <a:rPr lang="en-US" altLang="ja-JP" sz="2400" dirty="0"/>
              <a:t>II</a:t>
            </a:r>
            <a:r>
              <a:rPr lang="ja-JP" altLang="en-US" sz="2400" dirty="0"/>
              <a:t>、</a:t>
            </a:r>
            <a:r>
              <a:rPr lang="en-US" altLang="ja-JP" sz="2400" dirty="0"/>
              <a:t>III</a:t>
            </a:r>
            <a:r>
              <a:rPr lang="ja-JP" altLang="en-US" sz="2400" dirty="0"/>
              <a:t>を多めに話す予定。</a:t>
            </a:r>
            <a:r>
              <a:rPr lang="en-US" altLang="ja-JP" sz="2400" dirty="0"/>
              <a:t>IV</a:t>
            </a:r>
            <a:r>
              <a:rPr lang="ja-JP" altLang="en-US" sz="2400" dirty="0"/>
              <a:t>、</a:t>
            </a:r>
            <a:r>
              <a:rPr lang="en-US" altLang="ja-JP" sz="2400" dirty="0"/>
              <a:t>V</a:t>
            </a:r>
            <a:r>
              <a:rPr lang="ja-JP" altLang="en-US" sz="2400" dirty="0"/>
              <a:t>はほぼ省略</a:t>
            </a:r>
            <a:endParaRPr kumimoji="1" lang="ja-JP" altLang="en-US" sz="2400" dirty="0"/>
          </a:p>
        </p:txBody>
      </p:sp>
      <p:sp>
        <p:nvSpPr>
          <p:cNvPr id="4" name="スライド番号プレースホルダー 3">
            <a:extLst>
              <a:ext uri="{FF2B5EF4-FFF2-40B4-BE49-F238E27FC236}">
                <a16:creationId xmlns:a16="http://schemas.microsoft.com/office/drawing/2014/main" id="{0C3C2EA5-F7ED-42C0-A0D7-69EFE498FA8C}"/>
              </a:ext>
            </a:extLst>
          </p:cNvPr>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712481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コンテンツ プレースホルダー 8">
            <a:extLst>
              <a:ext uri="{FF2B5EF4-FFF2-40B4-BE49-F238E27FC236}">
                <a16:creationId xmlns:a16="http://schemas.microsoft.com/office/drawing/2014/main" id="{CF540F32-0B04-446D-97DF-3F1C46B90B47}"/>
              </a:ext>
            </a:extLst>
          </p:cNvPr>
          <p:cNvPicPr>
            <a:picLocks noGrp="1" noChangeAspect="1"/>
          </p:cNvPicPr>
          <p:nvPr>
            <p:ph sz="half" idx="2"/>
          </p:nvPr>
        </p:nvPicPr>
        <p:blipFill>
          <a:blip r:embed="rId2"/>
          <a:stretch>
            <a:fillRect/>
          </a:stretch>
        </p:blipFill>
        <p:spPr>
          <a:xfrm>
            <a:off x="6933814" y="1754291"/>
            <a:ext cx="3921918" cy="4484664"/>
          </a:xfrm>
        </p:spPr>
      </p:pic>
      <p:sp>
        <p:nvSpPr>
          <p:cNvPr id="6" name="コンテンツ プレースホルダー 5">
            <a:extLst>
              <a:ext uri="{FF2B5EF4-FFF2-40B4-BE49-F238E27FC236}">
                <a16:creationId xmlns:a16="http://schemas.microsoft.com/office/drawing/2014/main" id="{C959F639-0464-44CF-A9AD-DDB0CFBA848D}"/>
              </a:ext>
            </a:extLst>
          </p:cNvPr>
          <p:cNvSpPr>
            <a:spLocks noGrp="1"/>
          </p:cNvSpPr>
          <p:nvPr>
            <p:ph sz="half" idx="1"/>
          </p:nvPr>
        </p:nvSpPr>
        <p:spPr/>
        <p:txBody>
          <a:bodyPr/>
          <a:lstStyle/>
          <a:p>
            <a:pPr algn="just">
              <a:lnSpc>
                <a:spcPts val="2600"/>
              </a:lnSpc>
            </a:pPr>
            <a:r>
              <a:rPr lang="ja-JP" altLang="ja-JP" sz="2000" kern="100" dirty="0">
                <a:effectLst/>
                <a:cs typeface="Times New Roman" panose="02020603050405020304" pitchFamily="18" charset="0"/>
              </a:rPr>
              <a:t>一つのユースケースとして</a:t>
            </a:r>
            <a:r>
              <a:rPr lang="en-US" altLang="ja-JP" sz="2000" kern="100" dirty="0">
                <a:effectLst/>
                <a:cs typeface="Times New Roman" panose="02020603050405020304" pitchFamily="18" charset="0"/>
              </a:rPr>
              <a:t>ETH/DAI</a:t>
            </a:r>
            <a:r>
              <a:rPr lang="ja-JP" altLang="ja-JP" sz="2000" kern="100" dirty="0">
                <a:effectLst/>
                <a:cs typeface="Times New Roman" panose="02020603050405020304" pitchFamily="18" charset="0"/>
              </a:rPr>
              <a:t>のロング取引。</a:t>
            </a:r>
          </a:p>
          <a:p>
            <a:pPr algn="just">
              <a:lnSpc>
                <a:spcPts val="2600"/>
              </a:lnSpc>
            </a:pPr>
            <a:r>
              <a:rPr lang="en-US" altLang="ja-JP" sz="2000" kern="100" dirty="0">
                <a:effectLst/>
                <a:cs typeface="Times New Roman" panose="02020603050405020304" pitchFamily="18" charset="0"/>
              </a:rPr>
              <a:t>$150</a:t>
            </a:r>
            <a:r>
              <a:rPr lang="ja-JP" altLang="ja-JP" sz="2000" kern="100" dirty="0">
                <a:effectLst/>
                <a:cs typeface="Times New Roman" panose="02020603050405020304" pitchFamily="18" charset="0"/>
              </a:rPr>
              <a:t>相当の</a:t>
            </a:r>
            <a:r>
              <a:rPr lang="en-US" altLang="ja-JP" sz="2000" kern="100" dirty="0">
                <a:effectLst/>
                <a:cs typeface="Times New Roman" panose="02020603050405020304" pitchFamily="18" charset="0"/>
              </a:rPr>
              <a:t>ETH</a:t>
            </a:r>
            <a:r>
              <a:rPr lang="ja-JP" altLang="ja-JP" sz="2000" kern="100" dirty="0">
                <a:effectLst/>
                <a:cs typeface="Times New Roman" panose="02020603050405020304" pitchFamily="18" charset="0"/>
              </a:rPr>
              <a:t>を持っている</a:t>
            </a:r>
            <a:r>
              <a:rPr lang="en-US" altLang="ja-JP" sz="2000" kern="100" dirty="0">
                <a:effectLst/>
                <a:cs typeface="Times New Roman" panose="02020603050405020304" pitchFamily="18" charset="0"/>
              </a:rPr>
              <a:t>A</a:t>
            </a:r>
            <a:r>
              <a:rPr lang="ja-JP" altLang="ja-JP" sz="2000" kern="100" dirty="0">
                <a:effectLst/>
                <a:cs typeface="Times New Roman" panose="02020603050405020304" pitchFamily="18" charset="0"/>
              </a:rPr>
              <a:t>さんが</a:t>
            </a:r>
            <a:r>
              <a:rPr lang="en-US" altLang="ja-JP" sz="2000" kern="100" dirty="0">
                <a:effectLst/>
                <a:cs typeface="Times New Roman" panose="02020603050405020304" pitchFamily="18" charset="0"/>
              </a:rPr>
              <a:t>CDP</a:t>
            </a:r>
            <a:r>
              <a:rPr lang="ja-JP" altLang="ja-JP" sz="2000" kern="100" dirty="0">
                <a:effectLst/>
                <a:cs typeface="Times New Roman" panose="02020603050405020304" pitchFamily="18" charset="0"/>
              </a:rPr>
              <a:t>を利用して発行した</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で</a:t>
            </a:r>
            <a:r>
              <a:rPr lang="en-US" altLang="ja-JP" sz="2000" kern="100" dirty="0">
                <a:effectLst/>
                <a:cs typeface="Times New Roman" panose="02020603050405020304" pitchFamily="18" charset="0"/>
              </a:rPr>
              <a:t>ETH</a:t>
            </a:r>
            <a:r>
              <a:rPr lang="ja-JP" altLang="ja-JP" sz="2000" kern="100" dirty="0">
                <a:effectLst/>
                <a:cs typeface="Times New Roman" panose="02020603050405020304" pitchFamily="18" charset="0"/>
              </a:rPr>
              <a:t>を購入することで、ロングエクスポージャーが約</a:t>
            </a:r>
            <a:r>
              <a:rPr lang="en-US" altLang="ja-JP" sz="2000" kern="100" dirty="0">
                <a:effectLst/>
                <a:cs typeface="Times New Roman" panose="02020603050405020304" pitchFamily="18" charset="0"/>
              </a:rPr>
              <a:t>166%</a:t>
            </a:r>
            <a:r>
              <a:rPr lang="ja-JP" altLang="ja-JP" sz="2000" kern="100" dirty="0">
                <a:effectLst/>
                <a:cs typeface="Times New Roman" panose="02020603050405020304" pitchFamily="18" charset="0"/>
              </a:rPr>
              <a:t>になる事例</a:t>
            </a:r>
          </a:p>
          <a:p>
            <a:pPr>
              <a:lnSpc>
                <a:spcPts val="2600"/>
              </a:lnSpc>
            </a:pPr>
            <a:endParaRPr lang="en-US" altLang="ja-JP" dirty="0"/>
          </a:p>
          <a:p>
            <a:pPr>
              <a:lnSpc>
                <a:spcPts val="2600"/>
              </a:lnSpc>
            </a:pPr>
            <a:r>
              <a:rPr lang="ja-JP" altLang="ja-JP" sz="2000" dirty="0">
                <a:effectLst/>
                <a:cs typeface="Times New Roman" panose="02020603050405020304" pitchFamily="18" charset="0"/>
              </a:rPr>
              <a:t>なお、取引所等で</a:t>
            </a:r>
            <a:r>
              <a:rPr lang="en-US" altLang="ja-JP" sz="2000" dirty="0">
                <a:effectLst/>
                <a:cs typeface="Times New Roman" panose="02020603050405020304" pitchFamily="18" charset="0"/>
              </a:rPr>
              <a:t>DAI</a:t>
            </a:r>
            <a:r>
              <a:rPr lang="ja-JP" altLang="ja-JP" sz="2000" dirty="0">
                <a:effectLst/>
                <a:cs typeface="Times New Roman" panose="02020603050405020304" pitchFamily="18" charset="0"/>
              </a:rPr>
              <a:t>を手に入れた人は、通常のステーブルコインとして</a:t>
            </a:r>
            <a:r>
              <a:rPr lang="en-US" altLang="ja-JP" sz="2000" dirty="0">
                <a:effectLst/>
                <a:cs typeface="Times New Roman" panose="02020603050405020304" pitchFamily="18" charset="0"/>
              </a:rPr>
              <a:t>DAI</a:t>
            </a:r>
            <a:r>
              <a:rPr lang="ja-JP" altLang="ja-JP" sz="2000" dirty="0">
                <a:effectLst/>
                <a:cs typeface="Times New Roman" panose="02020603050405020304" pitchFamily="18" charset="0"/>
              </a:rPr>
              <a:t>を利用</a:t>
            </a:r>
            <a:r>
              <a:rPr lang="ja-JP" altLang="ja-JP" sz="2000" dirty="0">
                <a:effectLst/>
                <a:ea typeface="游明朝" panose="02020400000000000000" pitchFamily="18" charset="-128"/>
                <a:cs typeface="Times New Roman" panose="02020603050405020304" pitchFamily="18" charset="0"/>
              </a:rPr>
              <a:t>。</a:t>
            </a:r>
            <a:endParaRPr lang="ja-JP" altLang="en-US" dirty="0"/>
          </a:p>
        </p:txBody>
      </p:sp>
      <p:sp>
        <p:nvSpPr>
          <p:cNvPr id="4" name="スライド番号プレースホルダー 3">
            <a:extLst>
              <a:ext uri="{FF2B5EF4-FFF2-40B4-BE49-F238E27FC236}">
                <a16:creationId xmlns:a16="http://schemas.microsoft.com/office/drawing/2014/main" id="{2D4D957D-7972-4D3E-95D6-A3735FDCB2A3}"/>
              </a:ext>
            </a:extLst>
          </p:cNvPr>
          <p:cNvSpPr>
            <a:spLocks noGrp="1"/>
          </p:cNvSpPr>
          <p:nvPr>
            <p:ph type="sldNum" sz="quarter" idx="12"/>
          </p:nvPr>
        </p:nvSpPr>
        <p:spPr/>
        <p:txBody>
          <a:bodyPr/>
          <a:lstStyle/>
          <a:p>
            <a:fld id="{519954A3-9DFD-4C44-94BA-B95130A3BA1C}" type="slidenum">
              <a:rPr lang="en-US" smtClean="0"/>
              <a:t>30</a:t>
            </a:fld>
            <a:endParaRPr lang="en-US" dirty="0"/>
          </a:p>
        </p:txBody>
      </p:sp>
      <p:pic>
        <p:nvPicPr>
          <p:cNvPr id="13" name="図 12">
            <a:extLst>
              <a:ext uri="{FF2B5EF4-FFF2-40B4-BE49-F238E27FC236}">
                <a16:creationId xmlns:a16="http://schemas.microsoft.com/office/drawing/2014/main" id="{677261C5-5F1D-4951-AFB7-7FC462A8978A}"/>
              </a:ext>
            </a:extLst>
          </p:cNvPr>
          <p:cNvPicPr>
            <a:picLocks noChangeAspect="1"/>
          </p:cNvPicPr>
          <p:nvPr/>
        </p:nvPicPr>
        <p:blipFill>
          <a:blip r:embed="rId3"/>
          <a:stretch>
            <a:fillRect/>
          </a:stretch>
        </p:blipFill>
        <p:spPr>
          <a:xfrm>
            <a:off x="4891659" y="6027159"/>
            <a:ext cx="5396842" cy="229362"/>
          </a:xfrm>
          <a:prstGeom prst="rect">
            <a:avLst/>
          </a:prstGeom>
        </p:spPr>
      </p:pic>
      <p:sp>
        <p:nvSpPr>
          <p:cNvPr id="14" name="タイトル 1">
            <a:extLst>
              <a:ext uri="{FF2B5EF4-FFF2-40B4-BE49-F238E27FC236}">
                <a16:creationId xmlns:a16="http://schemas.microsoft.com/office/drawing/2014/main" id="{112DEEC1-F846-4CC9-BFEA-C2672C4E5F1E}"/>
              </a:ext>
            </a:extLst>
          </p:cNvPr>
          <p:cNvSpPr>
            <a:spLocks noGrp="1"/>
          </p:cNvSpPr>
          <p:nvPr>
            <p:ph type="title"/>
          </p:nvPr>
        </p:nvSpPr>
        <p:spPr>
          <a:xfrm>
            <a:off x="1096963" y="287338"/>
            <a:ext cx="10058400" cy="1449387"/>
          </a:xfrm>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IV MAKER DAO</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の利用例</a:t>
            </a:r>
          </a:p>
        </p:txBody>
      </p:sp>
    </p:spTree>
    <p:extLst>
      <p:ext uri="{BB962C8B-B14F-4D97-AF65-F5344CB8AC3E}">
        <p14:creationId xmlns:p14="http://schemas.microsoft.com/office/powerpoint/2010/main" val="4099876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V MAKER DAO</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と法律</a:t>
            </a: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31</a:t>
            </a:fld>
            <a:endParaRPr lang="en-US" dirty="0"/>
          </a:p>
        </p:txBody>
      </p:sp>
      <p:sp>
        <p:nvSpPr>
          <p:cNvPr id="6" name="コンテンツ プレースホルダー 5">
            <a:extLst>
              <a:ext uri="{FF2B5EF4-FFF2-40B4-BE49-F238E27FC236}">
                <a16:creationId xmlns:a16="http://schemas.microsoft.com/office/drawing/2014/main" id="{B144EF36-081C-4E9E-AFA8-B148CADA42BC}"/>
              </a:ext>
            </a:extLst>
          </p:cNvPr>
          <p:cNvSpPr>
            <a:spLocks noGrp="1"/>
          </p:cNvSpPr>
          <p:nvPr>
            <p:ph idx="1"/>
          </p:nvPr>
        </p:nvSpPr>
        <p:spPr/>
        <p:txBody>
          <a:bodyPr/>
          <a:lstStyle/>
          <a:p>
            <a:pPr>
              <a:lnSpc>
                <a:spcPts val="2600"/>
              </a:lnSpc>
            </a:pP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＝暗号資産</a:t>
            </a:r>
          </a:p>
          <a:p>
            <a:pPr>
              <a:lnSpc>
                <a:spcPts val="2600"/>
              </a:lnSpc>
            </a:pPr>
            <a:r>
              <a:rPr lang="ja-JP" altLang="ja-JP" sz="2000" kern="100" dirty="0">
                <a:effectLst/>
                <a:cs typeface="Times New Roman" panose="02020603050405020304" pitchFamily="18" charset="0"/>
              </a:rPr>
              <a:t>ステーブルコインの性質については検討が必要である。</a:t>
            </a:r>
            <a:r>
              <a:rPr lang="en-US" altLang="ja-JP" sz="2000" kern="100" dirty="0">
                <a:effectLst/>
                <a:cs typeface="Times New Roman" panose="02020603050405020304" pitchFamily="18" charset="0"/>
              </a:rPr>
              <a:t>USD Tether</a:t>
            </a:r>
            <a:r>
              <a:rPr lang="ja-JP" altLang="ja-JP" sz="2000" kern="100" dirty="0">
                <a:effectLst/>
                <a:cs typeface="Times New Roman" panose="02020603050405020304" pitchFamily="18" charset="0"/>
              </a:rPr>
              <a:t>は１</a:t>
            </a:r>
            <a:r>
              <a:rPr lang="en-US" altLang="ja-JP" sz="2000" kern="100" dirty="0">
                <a:effectLst/>
                <a:cs typeface="Times New Roman" panose="02020603050405020304" pitchFamily="18" charset="0"/>
              </a:rPr>
              <a:t>USDT=</a:t>
            </a:r>
            <a:r>
              <a:rPr lang="ja-JP" altLang="ja-JP" sz="2000" kern="100" dirty="0">
                <a:effectLst/>
                <a:cs typeface="Times New Roman" panose="02020603050405020304" pitchFamily="18" charset="0"/>
              </a:rPr>
              <a:t>１</a:t>
            </a:r>
            <a:r>
              <a:rPr lang="en-US" altLang="ja-JP" sz="2000" kern="100" dirty="0">
                <a:effectLst/>
                <a:cs typeface="Times New Roman" panose="02020603050405020304" pitchFamily="18" charset="0"/>
              </a:rPr>
              <a:t>USD</a:t>
            </a:r>
            <a:r>
              <a:rPr lang="ja-JP" altLang="ja-JP" sz="2000" kern="100" dirty="0">
                <a:effectLst/>
                <a:cs typeface="Times New Roman" panose="02020603050405020304" pitchFamily="18" charset="0"/>
              </a:rPr>
              <a:t>で償還されることを発行体が約束しており、このようなコインは「通貨建て資産」と定義され、暗号資産とならない。他方、</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は仕組みによってできるだけ１</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＝１</a:t>
            </a:r>
            <a:r>
              <a:rPr lang="en-US" altLang="ja-JP" sz="2000" kern="100" dirty="0">
                <a:effectLst/>
                <a:cs typeface="Times New Roman" panose="02020603050405020304" pitchFamily="18" charset="0"/>
              </a:rPr>
              <a:t>USD</a:t>
            </a:r>
            <a:r>
              <a:rPr lang="ja-JP" altLang="ja-JP" sz="2000" kern="100" dirty="0">
                <a:effectLst/>
                <a:cs typeface="Times New Roman" panose="02020603050405020304" pitchFamily="18" charset="0"/>
              </a:rPr>
              <a:t>とするようにしているものであり「通貨建て資産」には該当せず、｢暗号資産｣に該当する</a:t>
            </a:r>
            <a:endParaRPr lang="en-US" altLang="ja-JP" sz="2000" kern="100" dirty="0">
              <a:effectLst/>
              <a:cs typeface="Times New Roman" panose="02020603050405020304" pitchFamily="18" charset="0"/>
            </a:endParaRPr>
          </a:p>
          <a:p>
            <a:pPr>
              <a:lnSpc>
                <a:spcPts val="2600"/>
              </a:lnSpc>
            </a:pPr>
            <a:r>
              <a:rPr lang="ja-JP" altLang="ja-JP" sz="2000" kern="100" dirty="0">
                <a:effectLst/>
                <a:cs typeface="Times New Roman" panose="02020603050405020304" pitchFamily="18" charset="0"/>
              </a:rPr>
              <a:t>日本の暗号資産取引所が</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を取り扱うには新規取扱コインとして</a:t>
            </a:r>
            <a:r>
              <a:rPr lang="en-US" altLang="ja-JP" sz="2000" kern="100" dirty="0">
                <a:effectLst/>
                <a:cs typeface="Times New Roman" panose="02020603050405020304" pitchFamily="18" charset="0"/>
              </a:rPr>
              <a:t>FSA</a:t>
            </a:r>
            <a:r>
              <a:rPr lang="ja-JP" altLang="ja-JP" sz="2000" kern="100" dirty="0">
                <a:effectLst/>
                <a:cs typeface="Times New Roman" panose="02020603050405020304" pitchFamily="18" charset="0"/>
              </a:rPr>
              <a:t>への届出</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実質許可</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が必要</a:t>
            </a:r>
          </a:p>
          <a:p>
            <a:endParaRPr lang="ja-JP" altLang="en-US" dirty="0"/>
          </a:p>
        </p:txBody>
      </p:sp>
    </p:spTree>
    <p:extLst>
      <p:ext uri="{BB962C8B-B14F-4D97-AF65-F5344CB8AC3E}">
        <p14:creationId xmlns:p14="http://schemas.microsoft.com/office/powerpoint/2010/main" val="3828868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V MAKER DAO</a:t>
            </a:r>
            <a:r>
              <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と法律</a:t>
            </a: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(2</a:t>
            </a:r>
            <a:r>
              <a:rPr lang="en-US" altLang="ja-JP" kern="100" dirty="0">
                <a:solidFill>
                  <a:srgbClr val="404040"/>
                </a:solidFill>
                <a:cs typeface="Times New Roman" panose="02020603050405020304" pitchFamily="18" charset="0"/>
              </a:rPr>
              <a:t>)</a:t>
            </a:r>
            <a:endParaRPr lang="ja-JP" altLang="en-US" b="1" kern="100" dirty="0">
              <a:solidFill>
                <a:srgbClr val="404040"/>
              </a:solidFill>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32</a:t>
            </a:fld>
            <a:endParaRPr lang="en-US" dirty="0"/>
          </a:p>
        </p:txBody>
      </p:sp>
      <p:sp>
        <p:nvSpPr>
          <p:cNvPr id="6" name="コンテンツ プレースホルダー 5">
            <a:extLst>
              <a:ext uri="{FF2B5EF4-FFF2-40B4-BE49-F238E27FC236}">
                <a16:creationId xmlns:a16="http://schemas.microsoft.com/office/drawing/2014/main" id="{B144EF36-081C-4E9E-AFA8-B148CADA42BC}"/>
              </a:ext>
            </a:extLst>
          </p:cNvPr>
          <p:cNvSpPr>
            <a:spLocks noGrp="1"/>
          </p:cNvSpPr>
          <p:nvPr>
            <p:ph idx="1"/>
          </p:nvPr>
        </p:nvSpPr>
        <p:spPr/>
        <p:txBody>
          <a:bodyPr/>
          <a:lstStyle/>
          <a:p>
            <a:pPr algn="just">
              <a:lnSpc>
                <a:spcPts val="2600"/>
              </a:lnSpc>
            </a:pPr>
            <a:r>
              <a:rPr lang="ja-JP" altLang="ja-JP" sz="2000" kern="100" dirty="0">
                <a:effectLst/>
                <a:cs typeface="Times New Roman" panose="02020603050405020304" pitchFamily="18" charset="0"/>
              </a:rPr>
              <a:t>発行について、担保を受け入れ</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を発行する。この</a:t>
            </a:r>
            <a:r>
              <a:rPr lang="en-US" altLang="ja-JP" sz="2000" kern="100" dirty="0">
                <a:effectLst/>
                <a:cs typeface="Times New Roman" panose="02020603050405020304" pitchFamily="18" charset="0"/>
              </a:rPr>
              <a:t>DAI</a:t>
            </a:r>
            <a:r>
              <a:rPr lang="ja-JP" altLang="ja-JP" sz="2000" kern="100" dirty="0">
                <a:effectLst/>
                <a:cs typeface="Times New Roman" panose="02020603050405020304" pitchFamily="18" charset="0"/>
              </a:rPr>
              <a:t>の発行が｢暗号資産の交換｣に該当する場合には、暗号資産交換業の登録が必要となる</a:t>
            </a:r>
            <a:r>
              <a:rPr lang="en-US" altLang="ja-JP" sz="2000" kern="100" dirty="0">
                <a:effectLst/>
                <a:cs typeface="Times New Roman" panose="02020603050405020304" pitchFamily="18" charset="0"/>
              </a:rPr>
              <a:t>(ICO</a:t>
            </a:r>
            <a:r>
              <a:rPr lang="ja-JP" altLang="ja-JP" sz="2000" kern="100" dirty="0">
                <a:effectLst/>
                <a:cs typeface="Times New Roman" panose="02020603050405020304" pitchFamily="18" charset="0"/>
              </a:rPr>
              <a:t>と類似</a:t>
            </a:r>
            <a:r>
              <a:rPr lang="en-US" altLang="ja-JP" sz="2000" kern="100" dirty="0">
                <a:effectLst/>
                <a:cs typeface="Times New Roman" panose="02020603050405020304" pitchFamily="18" charset="0"/>
              </a:rPr>
              <a:t>)</a:t>
            </a:r>
            <a:endParaRPr lang="ja-JP" altLang="ja-JP" sz="2000" kern="100" dirty="0">
              <a:effectLst/>
              <a:cs typeface="Times New Roman" panose="02020603050405020304" pitchFamily="18" charset="0"/>
            </a:endParaRPr>
          </a:p>
          <a:p>
            <a:pPr>
              <a:lnSpc>
                <a:spcPts val="2600"/>
              </a:lnSpc>
            </a:pPr>
            <a:r>
              <a:rPr lang="ja-JP" altLang="ja-JP" sz="2000" dirty="0">
                <a:effectLst/>
                <a:cs typeface="Times New Roman" panose="02020603050405020304" pitchFamily="18" charset="0"/>
              </a:rPr>
              <a:t>しかし、</a:t>
            </a:r>
            <a:r>
              <a:rPr lang="en-US" altLang="ja-JP" sz="2000" dirty="0" err="1">
                <a:effectLst/>
                <a:cs typeface="Times New Roman" panose="02020603050405020304" pitchFamily="18" charset="0"/>
              </a:rPr>
              <a:t>MakerDAO</a:t>
            </a:r>
            <a:r>
              <a:rPr lang="ja-JP" altLang="ja-JP" sz="2000" dirty="0">
                <a:effectLst/>
                <a:cs typeface="Times New Roman" panose="02020603050405020304" pitchFamily="18" charset="0"/>
              </a:rPr>
              <a:t>の場合、担保として受け入れ、それにより発行するので</a:t>
            </a:r>
            <a:r>
              <a:rPr lang="ja-JP" altLang="en-US" dirty="0">
                <a:cs typeface="Times New Roman" panose="02020603050405020304" pitchFamily="18" charset="0"/>
              </a:rPr>
              <a:t>「</a:t>
            </a:r>
            <a:r>
              <a:rPr lang="ja-JP" altLang="ja-JP" sz="2000" dirty="0">
                <a:effectLst/>
                <a:cs typeface="Times New Roman" panose="02020603050405020304" pitchFamily="18" charset="0"/>
              </a:rPr>
              <a:t>交換」には該当しないのではないか、と思われる</a:t>
            </a:r>
            <a:endParaRPr lang="en-US" altLang="ja-JP" sz="2000" dirty="0">
              <a:effectLst/>
              <a:cs typeface="Times New Roman" panose="02020603050405020304" pitchFamily="18" charset="0"/>
            </a:endParaRPr>
          </a:p>
          <a:p>
            <a:pPr>
              <a:lnSpc>
                <a:spcPts val="2600"/>
              </a:lnSpc>
            </a:pPr>
            <a:endParaRPr lang="en-US" altLang="ja-JP" sz="2000" dirty="0">
              <a:effectLst/>
              <a:cs typeface="Times New Roman" panose="02020603050405020304" pitchFamily="18" charset="0"/>
            </a:endParaRPr>
          </a:p>
          <a:p>
            <a:pPr algn="just">
              <a:lnSpc>
                <a:spcPts val="2600"/>
              </a:lnSpc>
            </a:pPr>
            <a:r>
              <a:rPr lang="ja-JP" altLang="ja-JP" sz="2000" kern="100" dirty="0">
                <a:effectLst/>
                <a:cs typeface="Times New Roman" panose="02020603050405020304" pitchFamily="18" charset="0"/>
              </a:rPr>
              <a:t>暗号資産のデポジット</a:t>
            </a:r>
          </a:p>
          <a:p>
            <a:pPr algn="just">
              <a:lnSpc>
                <a:spcPts val="2600"/>
              </a:lnSpc>
            </a:pPr>
            <a:r>
              <a:rPr lang="ja-JP" altLang="ja-JP" sz="2000" kern="100" dirty="0">
                <a:effectLst/>
                <a:cs typeface="Times New Roman" panose="02020603050405020304" pitchFamily="18" charset="0"/>
              </a:rPr>
              <a:t>担保目的で需要するのは、カストディには該当しないと思われる</a:t>
            </a:r>
          </a:p>
          <a:p>
            <a:endParaRPr lang="ja-JP" altLang="en-US" dirty="0"/>
          </a:p>
        </p:txBody>
      </p:sp>
    </p:spTree>
    <p:extLst>
      <p:ext uri="{BB962C8B-B14F-4D97-AF65-F5344CB8AC3E}">
        <p14:creationId xmlns:p14="http://schemas.microsoft.com/office/powerpoint/2010/main" val="1075949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C4DD3-B7C1-46A3-9B8C-54DD56988F55}"/>
              </a:ext>
            </a:extLst>
          </p:cNvPr>
          <p:cNvSpPr>
            <a:spLocks noGrp="1"/>
          </p:cNvSpPr>
          <p:nvPr>
            <p:ph type="title"/>
          </p:nvPr>
        </p:nvSpPr>
        <p:spPr/>
        <p:txBody>
          <a:bodyPr/>
          <a:lstStyle/>
          <a:p>
            <a:r>
              <a:rPr kumimoji="1" lang="en-US" altLang="ja-JP" dirty="0"/>
              <a:t>VI	</a:t>
            </a:r>
            <a:r>
              <a:rPr kumimoji="1" lang="ja-JP" altLang="en-US" dirty="0"/>
              <a:t>まとめ</a:t>
            </a:r>
          </a:p>
        </p:txBody>
      </p:sp>
      <p:sp>
        <p:nvSpPr>
          <p:cNvPr id="3" name="コンテンツ プレースホルダー 2">
            <a:extLst>
              <a:ext uri="{FF2B5EF4-FFF2-40B4-BE49-F238E27FC236}">
                <a16:creationId xmlns:a16="http://schemas.microsoft.com/office/drawing/2014/main" id="{4AFBF473-3B0D-464F-A57F-9FF1346319B1}"/>
              </a:ext>
            </a:extLst>
          </p:cNvPr>
          <p:cNvSpPr>
            <a:spLocks noGrp="1"/>
          </p:cNvSpPr>
          <p:nvPr>
            <p:ph idx="1"/>
          </p:nvPr>
        </p:nvSpPr>
        <p:spPr/>
        <p:txBody>
          <a:bodyPr>
            <a:normAutofit/>
          </a:bodyPr>
          <a:lstStyle/>
          <a:p>
            <a:pPr algn="just"/>
            <a:r>
              <a:rPr lang="en-US" altLang="ja-JP" sz="2000" kern="100" dirty="0" err="1">
                <a:effectLst/>
                <a:cs typeface="Times New Roman" panose="02020603050405020304" pitchFamily="18" charset="0"/>
              </a:rPr>
              <a:t>DeFi</a:t>
            </a:r>
            <a:r>
              <a:rPr lang="ja-JP" altLang="ja-JP" sz="2000" kern="100" dirty="0">
                <a:effectLst/>
                <a:cs typeface="Times New Roman" panose="02020603050405020304" pitchFamily="18" charset="0"/>
              </a:rPr>
              <a:t>といっても様々なもの</a:t>
            </a:r>
          </a:p>
          <a:p>
            <a:pPr algn="just"/>
            <a:r>
              <a:rPr lang="ja-JP" altLang="ja-JP" sz="2000" kern="100" dirty="0">
                <a:effectLst/>
                <a:cs typeface="Times New Roman" panose="02020603050405020304" pitchFamily="18" charset="0"/>
              </a:rPr>
              <a:t>法律の</a:t>
            </a:r>
            <a:r>
              <a:rPr lang="ja-JP" altLang="en-US" sz="2000" kern="100" dirty="0">
                <a:effectLst/>
                <a:cs typeface="Times New Roman" panose="02020603050405020304" pitchFamily="18" charset="0"/>
              </a:rPr>
              <a:t>適用</a:t>
            </a:r>
            <a:r>
              <a:rPr lang="ja-JP" altLang="ja-JP" sz="2000" kern="100" dirty="0">
                <a:effectLst/>
                <a:cs typeface="Times New Roman" panose="02020603050405020304" pitchFamily="18" charset="0"/>
              </a:rPr>
              <a:t>を</a:t>
            </a:r>
            <a:r>
              <a:rPr lang="ja-JP" altLang="en-US" sz="2000" kern="100" dirty="0">
                <a:effectLst/>
                <a:cs typeface="Times New Roman" panose="02020603050405020304" pitchFamily="18" charset="0"/>
              </a:rPr>
              <a:t>考える際</a:t>
            </a:r>
            <a:r>
              <a:rPr lang="ja-JP" altLang="ja-JP" sz="2000" kern="100" dirty="0">
                <a:effectLst/>
                <a:cs typeface="Times New Roman" panose="02020603050405020304" pitchFamily="18" charset="0"/>
              </a:rPr>
              <a:t>は</a:t>
            </a:r>
            <a:r>
              <a:rPr lang="ja-JP" altLang="en-US" sz="2000" kern="100" dirty="0">
                <a:effectLst/>
                <a:cs typeface="Times New Roman" panose="02020603050405020304" pitchFamily="18" charset="0"/>
              </a:rPr>
              <a:t>、</a:t>
            </a:r>
            <a:r>
              <a:rPr lang="ja-JP" altLang="ja-JP" sz="2000" kern="100" dirty="0">
                <a:effectLst/>
                <a:cs typeface="Times New Roman" panose="02020603050405020304" pitchFamily="18" charset="0"/>
              </a:rPr>
              <a:t>一つ一つ日本法を分析する必要がある</a:t>
            </a:r>
            <a:endParaRPr lang="en-US" altLang="ja-JP" sz="2000" kern="100" dirty="0">
              <a:effectLst/>
              <a:cs typeface="Times New Roman" panose="02020603050405020304" pitchFamily="18" charset="0"/>
            </a:endParaRPr>
          </a:p>
          <a:p>
            <a:pPr algn="just"/>
            <a:endParaRPr lang="ja-JP" altLang="ja-JP" sz="2000" kern="100" dirty="0">
              <a:effectLst/>
              <a:cs typeface="Times New Roman" panose="02020603050405020304" pitchFamily="18" charset="0"/>
            </a:endParaRPr>
          </a:p>
          <a:p>
            <a:pPr algn="just"/>
            <a:r>
              <a:rPr lang="ja-JP" altLang="ja-JP" sz="2000" kern="100" dirty="0">
                <a:effectLst/>
                <a:cs typeface="Times New Roman" panose="02020603050405020304" pitchFamily="18" charset="0"/>
              </a:rPr>
              <a:t>纏めて考えると、以下のようになると思われる</a:t>
            </a:r>
            <a:r>
              <a:rPr lang="en-US" altLang="ja-JP" sz="2000" kern="100" dirty="0">
                <a:effectLst/>
                <a:cs typeface="Times New Roman" panose="02020603050405020304" pitchFamily="18" charset="0"/>
              </a:rPr>
              <a:t> </a:t>
            </a:r>
            <a:endParaRPr lang="ja-JP" altLang="ja-JP" sz="2000" kern="100" dirty="0">
              <a:effectLst/>
              <a:cs typeface="Times New Roman" panose="02020603050405020304" pitchFamily="18" charset="0"/>
            </a:endParaRPr>
          </a:p>
          <a:p>
            <a:pPr marL="342900" lvl="0" indent="-342900" algn="just">
              <a:lnSpc>
                <a:spcPct val="120000"/>
              </a:lnSpc>
              <a:buFont typeface="+mj-ea"/>
              <a:buAutoNum type="circleNumDbPlain"/>
            </a:pPr>
            <a:r>
              <a:rPr lang="ja-JP" altLang="ja-JP" sz="2000" kern="100" dirty="0">
                <a:effectLst/>
                <a:cs typeface="Times New Roman" panose="02020603050405020304" pitchFamily="18" charset="0"/>
              </a:rPr>
              <a:t>日本法は運営主体や販売を規制する法体系。完全に非中央集権なプロジェクトは日本の規制に服さない</a:t>
            </a:r>
          </a:p>
          <a:p>
            <a:pPr marL="342900" lvl="0" indent="-342900" algn="just">
              <a:lnSpc>
                <a:spcPct val="120000"/>
              </a:lnSpc>
              <a:buFont typeface="+mj-ea"/>
              <a:buAutoNum type="circleNumDbPlain"/>
            </a:pPr>
            <a:r>
              <a:rPr lang="ja-JP" altLang="ja-JP" sz="2000" kern="100" dirty="0">
                <a:effectLst/>
                <a:cs typeface="Times New Roman" panose="02020603050405020304" pitchFamily="18" charset="0"/>
              </a:rPr>
              <a:t>中央集権的な部分が残っていると規制の可能性があ</a:t>
            </a:r>
            <a:r>
              <a:rPr lang="ja-JP" altLang="en-US" sz="2000" kern="100" dirty="0">
                <a:effectLst/>
                <a:cs typeface="Times New Roman" panose="02020603050405020304" pitchFamily="18" charset="0"/>
              </a:rPr>
              <a:t>る</a:t>
            </a:r>
            <a:endParaRPr lang="ja-JP" altLang="ja-JP" sz="2000" kern="100" dirty="0">
              <a:effectLst/>
              <a:cs typeface="Times New Roman" panose="02020603050405020304" pitchFamily="18" charset="0"/>
            </a:endParaRPr>
          </a:p>
          <a:p>
            <a:pPr marL="342900" lvl="0" indent="-342900" algn="just">
              <a:lnSpc>
                <a:spcPct val="120000"/>
              </a:lnSpc>
              <a:buFont typeface="+mj-ea"/>
              <a:buAutoNum type="circleNumDbPlain"/>
            </a:pPr>
            <a:r>
              <a:rPr lang="ja-JP" altLang="ja-JP" sz="2000" kern="100" dirty="0">
                <a:effectLst/>
                <a:cs typeface="Times New Roman" panose="02020603050405020304" pitchFamily="18" charset="0"/>
              </a:rPr>
              <a:t>投資家側が規制に服することは通常はない</a:t>
            </a:r>
          </a:p>
          <a:p>
            <a:endParaRPr kumimoji="1" lang="ja-JP" altLang="en-US" dirty="0"/>
          </a:p>
        </p:txBody>
      </p:sp>
      <p:sp>
        <p:nvSpPr>
          <p:cNvPr id="4" name="スライド番号プレースホルダー 3">
            <a:extLst>
              <a:ext uri="{FF2B5EF4-FFF2-40B4-BE49-F238E27FC236}">
                <a16:creationId xmlns:a16="http://schemas.microsoft.com/office/drawing/2014/main" id="{C88A91E6-0C16-4E28-A2B8-EA8A88B0D170}"/>
              </a:ext>
            </a:extLst>
          </p:cNvPr>
          <p:cNvSpPr>
            <a:spLocks noGrp="1"/>
          </p:cNvSpPr>
          <p:nvPr>
            <p:ph type="sldNum" sz="quarter" idx="12"/>
          </p:nvPr>
        </p:nvSpPr>
        <p:spPr/>
        <p:txBody>
          <a:bodyPr/>
          <a:lstStyle/>
          <a:p>
            <a:fld id="{519954A3-9DFD-4C44-94BA-B95130A3BA1C}" type="slidenum">
              <a:rPr lang="en-US" smtClean="0"/>
              <a:t>33</a:t>
            </a:fld>
            <a:endParaRPr lang="en-US" dirty="0"/>
          </a:p>
        </p:txBody>
      </p:sp>
    </p:spTree>
    <p:extLst>
      <p:ext uri="{BB962C8B-B14F-4D97-AF65-F5344CB8AC3E}">
        <p14:creationId xmlns:p14="http://schemas.microsoft.com/office/powerpoint/2010/main" val="456221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82DF16-84F3-4690-84C3-A7B36DCF6B5F}"/>
              </a:ext>
            </a:extLst>
          </p:cNvPr>
          <p:cNvSpPr>
            <a:spLocks noGrp="1"/>
          </p:cNvSpPr>
          <p:nvPr>
            <p:ph type="title"/>
          </p:nvPr>
        </p:nvSpPr>
        <p:spPr/>
        <p:txBody>
          <a:bodyPr/>
          <a:lstStyle/>
          <a:p>
            <a:r>
              <a:rPr kumimoji="1" lang="en-US" altLang="ja-JP" dirty="0"/>
              <a:t>VI	</a:t>
            </a:r>
            <a:r>
              <a:rPr kumimoji="1" lang="ja-JP" altLang="en-US" dirty="0"/>
              <a:t>その他の論点</a:t>
            </a:r>
          </a:p>
        </p:txBody>
      </p:sp>
      <p:sp>
        <p:nvSpPr>
          <p:cNvPr id="3" name="コンテンツ プレースホルダー 2">
            <a:extLst>
              <a:ext uri="{FF2B5EF4-FFF2-40B4-BE49-F238E27FC236}">
                <a16:creationId xmlns:a16="http://schemas.microsoft.com/office/drawing/2014/main" id="{8447D653-B641-4A89-B86D-07D94C52FE56}"/>
              </a:ext>
            </a:extLst>
          </p:cNvPr>
          <p:cNvSpPr>
            <a:spLocks noGrp="1"/>
          </p:cNvSpPr>
          <p:nvPr>
            <p:ph idx="1"/>
          </p:nvPr>
        </p:nvSpPr>
        <p:spPr/>
        <p:txBody>
          <a:bodyPr/>
          <a:lstStyle/>
          <a:p>
            <a:pPr algn="just"/>
            <a:r>
              <a:rPr lang="ja-JP" altLang="ja-JP" sz="2400" kern="100" dirty="0">
                <a:effectLst/>
                <a:cs typeface="Times New Roman" panose="02020603050405020304" pitchFamily="18" charset="0"/>
              </a:rPr>
              <a:t>税務面は課題　雑所得</a:t>
            </a:r>
            <a:r>
              <a:rPr lang="ja-JP" altLang="en-US" sz="2400" kern="100" dirty="0">
                <a:effectLst/>
                <a:cs typeface="Times New Roman" panose="02020603050405020304" pitchFamily="18" charset="0"/>
              </a:rPr>
              <a:t>で総合課税</a:t>
            </a:r>
            <a:r>
              <a:rPr lang="ja-JP" altLang="ja-JP" sz="2400" kern="100" dirty="0">
                <a:effectLst/>
                <a:cs typeface="Times New Roman" panose="02020603050405020304" pitchFamily="18" charset="0"/>
              </a:rPr>
              <a:t>と思われるが申告が非常に面倒</a:t>
            </a:r>
            <a:r>
              <a:rPr lang="ja-JP" altLang="en-US" sz="2400" kern="100" dirty="0">
                <a:effectLst/>
                <a:cs typeface="Times New Roman" panose="02020603050405020304" pitchFamily="18" charset="0"/>
              </a:rPr>
              <a:t>。どのタイミングで収益認識？</a:t>
            </a:r>
            <a:endParaRPr lang="ja-JP" altLang="ja-JP" sz="2400" kern="100" dirty="0">
              <a:effectLst/>
              <a:cs typeface="Times New Roman" panose="02020603050405020304" pitchFamily="18" charset="0"/>
            </a:endParaRPr>
          </a:p>
          <a:p>
            <a:pPr algn="just"/>
            <a:endParaRPr lang="en-US" altLang="ja-JP" sz="2400" kern="100" dirty="0">
              <a:effectLst/>
              <a:cs typeface="Times New Roman" panose="02020603050405020304" pitchFamily="18" charset="0"/>
            </a:endParaRPr>
          </a:p>
          <a:p>
            <a:pPr algn="just"/>
            <a:r>
              <a:rPr lang="ja-JP" altLang="en-US" sz="2400" kern="100" dirty="0">
                <a:effectLst/>
                <a:cs typeface="Times New Roman" panose="02020603050405020304" pitchFamily="18" charset="0"/>
              </a:rPr>
              <a:t>取引所などの規制ビジネスが何らかの形で</a:t>
            </a:r>
            <a:r>
              <a:rPr lang="en-US" altLang="ja-JP" sz="2400" kern="100" dirty="0">
                <a:effectLst/>
                <a:cs typeface="Times New Roman" panose="02020603050405020304" pitchFamily="18" charset="0"/>
              </a:rPr>
              <a:t>DeFi</a:t>
            </a:r>
            <a:r>
              <a:rPr lang="ja-JP" altLang="en-US" sz="2400" kern="100" dirty="0">
                <a:effectLst/>
                <a:cs typeface="Times New Roman" panose="02020603050405020304" pitchFamily="18" charset="0"/>
              </a:rPr>
              <a:t>に関与できるか？</a:t>
            </a:r>
            <a:endParaRPr lang="en-US" altLang="ja-JP" sz="2400" kern="100" dirty="0">
              <a:effectLst/>
              <a:cs typeface="Times New Roman" panose="02020603050405020304" pitchFamily="18" charset="0"/>
            </a:endParaRPr>
          </a:p>
          <a:p>
            <a:pPr algn="just"/>
            <a:endParaRPr lang="en-US" altLang="ja-JP" sz="2400" kern="100" dirty="0">
              <a:effectLst/>
              <a:cs typeface="Times New Roman" panose="02020603050405020304" pitchFamily="18" charset="0"/>
            </a:endParaRPr>
          </a:p>
          <a:p>
            <a:pPr algn="just"/>
            <a:r>
              <a:rPr lang="ja-JP" altLang="en-US" sz="2400" kern="100" dirty="0">
                <a:cs typeface="Times New Roman" panose="02020603050405020304" pitchFamily="18" charset="0"/>
              </a:rPr>
              <a:t>その他のビジネスチャンスは？</a:t>
            </a:r>
            <a:r>
              <a:rPr lang="en-US" altLang="ja-JP" sz="2400" kern="100" dirty="0">
                <a:effectLst/>
                <a:cs typeface="Times New Roman" panose="02020603050405020304" pitchFamily="18" charset="0"/>
              </a:rPr>
              <a:t> </a:t>
            </a:r>
            <a:endParaRPr lang="ja-JP" altLang="ja-JP" sz="2400" kern="100" dirty="0">
              <a:effectLst/>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199194B5-2751-4EDB-B903-0ADA9AAF29D9}"/>
              </a:ext>
            </a:extLst>
          </p:cNvPr>
          <p:cNvSpPr>
            <a:spLocks noGrp="1"/>
          </p:cNvSpPr>
          <p:nvPr>
            <p:ph type="sldNum" sz="quarter" idx="12"/>
          </p:nvPr>
        </p:nvSpPr>
        <p:spPr/>
        <p:txBody>
          <a:bodyPr/>
          <a:lstStyle/>
          <a:p>
            <a:fld id="{519954A3-9DFD-4C44-94BA-B95130A3BA1C}" type="slidenum">
              <a:rPr lang="en-US" smtClean="0"/>
              <a:t>34</a:t>
            </a:fld>
            <a:endParaRPr lang="en-US" dirty="0"/>
          </a:p>
        </p:txBody>
      </p:sp>
    </p:spTree>
    <p:extLst>
      <p:ext uri="{BB962C8B-B14F-4D97-AF65-F5344CB8AC3E}">
        <p14:creationId xmlns:p14="http://schemas.microsoft.com/office/powerpoint/2010/main" val="202315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4E3B25-F6B8-419D-99CE-F3808FF3E70F}"/>
              </a:ext>
            </a:extLst>
          </p:cNvPr>
          <p:cNvSpPr>
            <a:spLocks noGrp="1"/>
          </p:cNvSpPr>
          <p:nvPr>
            <p:ph type="title"/>
          </p:nvPr>
        </p:nvSpPr>
        <p:spPr/>
        <p:txBody>
          <a:bodyPr/>
          <a:lstStyle/>
          <a:p>
            <a:r>
              <a:rPr kumimoji="1" lang="en-US" altLang="ja-JP" dirty="0"/>
              <a:t>VI	</a:t>
            </a:r>
            <a:r>
              <a:rPr kumimoji="1" lang="ja-JP" altLang="en-US" dirty="0"/>
              <a:t>その他の論点</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47033998-AAA4-4954-8EFB-A6484B9DF0E2}"/>
              </a:ext>
            </a:extLst>
          </p:cNvPr>
          <p:cNvSpPr>
            <a:spLocks noGrp="1"/>
          </p:cNvSpPr>
          <p:nvPr>
            <p:ph idx="1"/>
          </p:nvPr>
        </p:nvSpPr>
        <p:spPr/>
        <p:txBody>
          <a:bodyPr>
            <a:normAutofit fontScale="92500" lnSpcReduction="10000"/>
          </a:bodyPr>
          <a:lstStyle/>
          <a:p>
            <a:r>
              <a:rPr lang="ja-JP" altLang="en-US" sz="2400" kern="100" dirty="0">
                <a:cs typeface="Times New Roman" panose="02020603050405020304" pitchFamily="18" charset="0"/>
              </a:rPr>
              <a:t>考えられるビジネスの例</a:t>
            </a:r>
            <a:endParaRPr lang="en-US" altLang="ja-JP" sz="2400" kern="100" dirty="0">
              <a:cs typeface="Times New Roman" panose="02020603050405020304" pitchFamily="18" charset="0"/>
            </a:endParaRPr>
          </a:p>
          <a:p>
            <a:r>
              <a:rPr lang="ja-JP" altLang="ja-JP" sz="2400" kern="100" dirty="0">
                <a:cs typeface="Times New Roman" panose="02020603050405020304" pitchFamily="18" charset="0"/>
              </a:rPr>
              <a:t>①</a:t>
            </a:r>
            <a:r>
              <a:rPr lang="en-US" altLang="ja-JP" sz="2400" kern="100" dirty="0">
                <a:cs typeface="Times New Roman" panose="02020603050405020304" pitchFamily="18" charset="0"/>
              </a:rPr>
              <a:t>DeFi</a:t>
            </a:r>
            <a:r>
              <a:rPr lang="ja-JP" altLang="ja-JP" sz="2400" kern="100" dirty="0">
                <a:cs typeface="Times New Roman" panose="02020603050405020304" pitchFamily="18" charset="0"/>
              </a:rPr>
              <a:t>トークンのリスティング</a:t>
            </a:r>
            <a:r>
              <a:rPr lang="ja-JP" altLang="en-US" sz="2400" kern="100" dirty="0">
                <a:cs typeface="Times New Roman" panose="02020603050405020304" pitchFamily="18" charset="0"/>
              </a:rPr>
              <a:t>　→　交換業＋コイン届出</a:t>
            </a:r>
            <a:endParaRPr lang="ja-JP" altLang="ja-JP" sz="2400" kern="100" dirty="0">
              <a:cs typeface="Times New Roman" panose="02020603050405020304" pitchFamily="18" charset="0"/>
            </a:endParaRPr>
          </a:p>
          <a:p>
            <a:r>
              <a:rPr lang="ja-JP" altLang="ja-JP" sz="2400" kern="100" dirty="0">
                <a:cs typeface="Times New Roman" panose="02020603050405020304" pitchFamily="18" charset="0"/>
              </a:rPr>
              <a:t>②</a:t>
            </a:r>
            <a:r>
              <a:rPr lang="en-US" altLang="ja-JP" sz="2400" kern="100" dirty="0">
                <a:cs typeface="Times New Roman" panose="02020603050405020304" pitchFamily="18" charset="0"/>
              </a:rPr>
              <a:t>DeFi</a:t>
            </a:r>
            <a:r>
              <a:rPr lang="ja-JP" altLang="ja-JP" sz="2400" kern="100" dirty="0">
                <a:cs typeface="Times New Roman" panose="02020603050405020304" pitchFamily="18" charset="0"/>
              </a:rPr>
              <a:t>インデックス</a:t>
            </a:r>
            <a:r>
              <a:rPr lang="ja-JP" altLang="en-US" sz="2400" kern="100" dirty="0">
                <a:cs typeface="Times New Roman" panose="02020603050405020304" pitchFamily="18" charset="0"/>
              </a:rPr>
              <a:t>　→　一種金商業？</a:t>
            </a:r>
            <a:endParaRPr lang="en-US" altLang="ja-JP" sz="2400" kern="100" dirty="0">
              <a:cs typeface="Times New Roman" panose="02020603050405020304" pitchFamily="18" charset="0"/>
            </a:endParaRPr>
          </a:p>
          <a:p>
            <a:r>
              <a:rPr lang="ja-JP" altLang="en-US" sz="2400" kern="100" dirty="0">
                <a:cs typeface="Times New Roman" panose="02020603050405020304" pitchFamily="18" charset="0"/>
              </a:rPr>
              <a:t>③</a:t>
            </a:r>
            <a:r>
              <a:rPr lang="ja-JP" altLang="ja-JP" sz="2400" kern="100" dirty="0">
                <a:cs typeface="Times New Roman" panose="02020603050405020304" pitchFamily="18" charset="0"/>
              </a:rPr>
              <a:t>イールドファーミング</a:t>
            </a:r>
            <a:r>
              <a:rPr lang="en-US" altLang="ja-JP" sz="2400" kern="100" dirty="0">
                <a:cs typeface="Times New Roman" panose="02020603050405020304" pitchFamily="18" charset="0"/>
              </a:rPr>
              <a:t>(</a:t>
            </a:r>
            <a:r>
              <a:rPr lang="ja-JP" altLang="ja-JP" sz="2400" kern="100" dirty="0">
                <a:cs typeface="Times New Roman" panose="02020603050405020304" pitchFamily="18" charset="0"/>
              </a:rPr>
              <a:t>サービス提供又は自己投資</a:t>
            </a:r>
            <a:r>
              <a:rPr lang="en-US" altLang="ja-JP" sz="2400" kern="100" dirty="0">
                <a:cs typeface="Times New Roman" panose="02020603050405020304" pitchFamily="18" charset="0"/>
              </a:rPr>
              <a:t>)</a:t>
            </a:r>
            <a:r>
              <a:rPr lang="ja-JP" altLang="en-US" sz="2400" kern="100" dirty="0">
                <a:cs typeface="Times New Roman" panose="02020603050405020304" pitchFamily="18" charset="0"/>
              </a:rPr>
              <a:t>　→　規制なし？</a:t>
            </a:r>
            <a:endParaRPr lang="en-US" altLang="ja-JP" sz="2400" kern="100" dirty="0">
              <a:cs typeface="Times New Roman" panose="02020603050405020304" pitchFamily="18" charset="0"/>
            </a:endParaRPr>
          </a:p>
          <a:p>
            <a:r>
              <a:rPr lang="ja-JP" altLang="en-US" sz="2400" kern="100" dirty="0">
                <a:cs typeface="Times New Roman" panose="02020603050405020304" pitchFamily="18" charset="0"/>
              </a:rPr>
              <a:t>④</a:t>
            </a:r>
            <a:r>
              <a:rPr lang="en-US" altLang="ja-JP" sz="2400" kern="100" dirty="0">
                <a:cs typeface="Times New Roman" panose="02020603050405020304" pitchFamily="18" charset="0"/>
              </a:rPr>
              <a:t>AMM</a:t>
            </a:r>
            <a:r>
              <a:rPr lang="ja-JP" altLang="ja-JP" sz="2400" kern="100" dirty="0">
                <a:cs typeface="Times New Roman" panose="02020603050405020304" pitchFamily="18" charset="0"/>
              </a:rPr>
              <a:t>へのリクイディティ提供と手数料収入</a:t>
            </a:r>
            <a:r>
              <a:rPr lang="en-US" altLang="ja-JP" sz="2400" kern="100" dirty="0">
                <a:cs typeface="Times New Roman" panose="02020603050405020304" pitchFamily="18" charset="0"/>
              </a:rPr>
              <a:t>(</a:t>
            </a:r>
            <a:r>
              <a:rPr lang="ja-JP" altLang="ja-JP" sz="2400" kern="100" dirty="0">
                <a:cs typeface="Times New Roman" panose="02020603050405020304" pitchFamily="18" charset="0"/>
              </a:rPr>
              <a:t>サービス提供又は自己投資</a:t>
            </a:r>
            <a:r>
              <a:rPr lang="en-US" altLang="ja-JP" sz="2400" kern="100" dirty="0">
                <a:cs typeface="Times New Roman" panose="02020603050405020304" pitchFamily="18" charset="0"/>
              </a:rPr>
              <a:t>)</a:t>
            </a:r>
          </a:p>
          <a:p>
            <a:r>
              <a:rPr lang="ja-JP" altLang="en-US" sz="2400" kern="100" dirty="0">
                <a:cs typeface="Times New Roman" panose="02020603050405020304" pitchFamily="18" charset="0"/>
              </a:rPr>
              <a:t>⑤</a:t>
            </a:r>
            <a:r>
              <a:rPr lang="ja-JP" altLang="ja-JP" sz="2400" kern="100" dirty="0">
                <a:cs typeface="Times New Roman" panose="02020603050405020304" pitchFamily="18" charset="0"/>
              </a:rPr>
              <a:t>アグリゲーターとして関与</a:t>
            </a:r>
            <a:r>
              <a:rPr lang="ja-JP" altLang="en-US" sz="2400" kern="100" dirty="0">
                <a:cs typeface="Times New Roman" panose="02020603050405020304" pitchFamily="18" charset="0"/>
              </a:rPr>
              <a:t>　→　媒介規制のチェックが必要</a:t>
            </a:r>
            <a:endParaRPr lang="en-US" altLang="ja-JP" sz="2400" kern="100" dirty="0">
              <a:cs typeface="Times New Roman" panose="02020603050405020304" pitchFamily="18" charset="0"/>
            </a:endParaRPr>
          </a:p>
          <a:p>
            <a:r>
              <a:rPr lang="ja-JP" altLang="en-US" sz="2400" kern="100" dirty="0">
                <a:cs typeface="Times New Roman" panose="02020603050405020304" pitchFamily="18" charset="0"/>
              </a:rPr>
              <a:t>⑥カ</a:t>
            </a:r>
            <a:r>
              <a:rPr lang="ja-JP" altLang="ja-JP" sz="2400" kern="100" dirty="0">
                <a:cs typeface="Times New Roman" panose="02020603050405020304" pitchFamily="18" charset="0"/>
              </a:rPr>
              <a:t>ストディアル又はノンカストディアルウォレット</a:t>
            </a:r>
            <a:r>
              <a:rPr lang="en-US" altLang="ja-JP" sz="2400" kern="100" dirty="0">
                <a:cs typeface="Times New Roman" panose="02020603050405020304" pitchFamily="18" charset="0"/>
              </a:rPr>
              <a:t>(</a:t>
            </a:r>
            <a:r>
              <a:rPr lang="ja-JP" altLang="ja-JP" sz="2400" kern="100" dirty="0">
                <a:cs typeface="Times New Roman" panose="02020603050405020304" pitchFamily="18" charset="0"/>
              </a:rPr>
              <a:t>ユーザーが容易に</a:t>
            </a:r>
            <a:r>
              <a:rPr lang="en-US" altLang="ja-JP" sz="2400" kern="100" dirty="0">
                <a:cs typeface="Times New Roman" panose="02020603050405020304" pitchFamily="18" charset="0"/>
              </a:rPr>
              <a:t>DeFi</a:t>
            </a:r>
            <a:r>
              <a:rPr lang="ja-JP" altLang="ja-JP" sz="2400" kern="100" dirty="0">
                <a:cs typeface="Times New Roman" panose="02020603050405020304" pitchFamily="18" charset="0"/>
              </a:rPr>
              <a:t>サービスを使用可能なウォレットの提供</a:t>
            </a:r>
            <a:r>
              <a:rPr lang="en-US" altLang="ja-JP" sz="2400" kern="100" dirty="0">
                <a:cs typeface="Times New Roman" panose="02020603050405020304" pitchFamily="18" charset="0"/>
              </a:rPr>
              <a:t>)</a:t>
            </a:r>
            <a:r>
              <a:rPr lang="ja-JP" altLang="en-US" sz="2400" kern="100" dirty="0">
                <a:cs typeface="Times New Roman" panose="02020603050405020304" pitchFamily="18" charset="0"/>
              </a:rPr>
              <a:t>→　前者は交換業</a:t>
            </a:r>
            <a:endParaRPr lang="ja-JP" altLang="ja-JP" sz="2400" kern="100" dirty="0">
              <a:cs typeface="Times New Roman" panose="02020603050405020304" pitchFamily="18" charset="0"/>
            </a:endParaRPr>
          </a:p>
          <a:p>
            <a:r>
              <a:rPr lang="en-US" altLang="ja-JP" sz="2400" kern="100" dirty="0">
                <a:cs typeface="Times New Roman" panose="02020603050405020304" pitchFamily="18" charset="0"/>
              </a:rPr>
              <a:t> </a:t>
            </a:r>
            <a:endParaRPr lang="ja-JP" altLang="ja-JP" sz="2400" kern="100" dirty="0">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C22598AB-7664-4D5A-8841-5BE9DDB524D5}"/>
              </a:ext>
            </a:extLst>
          </p:cNvPr>
          <p:cNvSpPr>
            <a:spLocks noGrp="1"/>
          </p:cNvSpPr>
          <p:nvPr>
            <p:ph type="sldNum" sz="quarter" idx="12"/>
          </p:nvPr>
        </p:nvSpPr>
        <p:spPr/>
        <p:txBody>
          <a:bodyPr/>
          <a:lstStyle/>
          <a:p>
            <a:fld id="{519954A3-9DFD-4C44-94BA-B95130A3BA1C}" type="slidenum">
              <a:rPr lang="en-US" smtClean="0"/>
              <a:t>35</a:t>
            </a:fld>
            <a:endParaRPr lang="en-US" dirty="0"/>
          </a:p>
        </p:txBody>
      </p:sp>
    </p:spTree>
    <p:extLst>
      <p:ext uri="{BB962C8B-B14F-4D97-AF65-F5344CB8AC3E}">
        <p14:creationId xmlns:p14="http://schemas.microsoft.com/office/powerpoint/2010/main" val="2648671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0CBCDE-CB0D-4715-B5D9-EFEEA7512172}"/>
              </a:ext>
            </a:extLst>
          </p:cNvPr>
          <p:cNvSpPr>
            <a:spLocks noGrp="1"/>
          </p:cNvSpPr>
          <p:nvPr>
            <p:ph type="title"/>
          </p:nvPr>
        </p:nvSpPr>
        <p:spPr/>
        <p:txBody>
          <a:bodyPr/>
          <a:lstStyle/>
          <a:p>
            <a:r>
              <a:rPr kumimoji="1" lang="en-US" altLang="ja-JP" dirty="0"/>
              <a:t>VI</a:t>
            </a:r>
            <a:r>
              <a:rPr kumimoji="1" lang="ja-JP" altLang="en-US" dirty="0"/>
              <a:t>　今後の規制</a:t>
            </a:r>
          </a:p>
        </p:txBody>
      </p:sp>
      <p:sp>
        <p:nvSpPr>
          <p:cNvPr id="3" name="コンテンツ プレースホルダー 2">
            <a:extLst>
              <a:ext uri="{FF2B5EF4-FFF2-40B4-BE49-F238E27FC236}">
                <a16:creationId xmlns:a16="http://schemas.microsoft.com/office/drawing/2014/main" id="{01DA8C63-4460-4087-97C5-6B74B9036892}"/>
              </a:ext>
            </a:extLst>
          </p:cNvPr>
          <p:cNvSpPr>
            <a:spLocks noGrp="1"/>
          </p:cNvSpPr>
          <p:nvPr>
            <p:ph idx="1"/>
          </p:nvPr>
        </p:nvSpPr>
        <p:spPr/>
        <p:txBody>
          <a:bodyPr/>
          <a:lstStyle/>
          <a:p>
            <a:pPr algn="just"/>
            <a:r>
              <a:rPr lang="ja-JP" altLang="ja-JP" sz="2800" kern="100" dirty="0">
                <a:cs typeface="Times New Roman" panose="02020603050405020304" pitchFamily="18" charset="0"/>
              </a:rPr>
              <a:t>現状ではマニア向け、規制をするような状況ではない</a:t>
            </a:r>
            <a:endParaRPr lang="en-US" altLang="ja-JP" sz="2800" kern="100" dirty="0">
              <a:cs typeface="Times New Roman" panose="02020603050405020304" pitchFamily="18" charset="0"/>
            </a:endParaRPr>
          </a:p>
          <a:p>
            <a:pPr algn="just"/>
            <a:endParaRPr lang="en-US" altLang="ja-JP" sz="2800" kern="100" dirty="0">
              <a:cs typeface="Times New Roman" panose="02020603050405020304" pitchFamily="18" charset="0"/>
            </a:endParaRPr>
          </a:p>
          <a:p>
            <a:pPr algn="just"/>
            <a:r>
              <a:rPr lang="ja-JP" altLang="ja-JP" sz="2800" kern="100" dirty="0">
                <a:cs typeface="Times New Roman" panose="02020603050405020304" pitchFamily="18" charset="0"/>
              </a:rPr>
              <a:t>大流行した場合、各国はどうする？</a:t>
            </a:r>
            <a:endParaRPr lang="en-US" altLang="ja-JP" sz="2800" kern="100" dirty="0">
              <a:cs typeface="Times New Roman" panose="02020603050405020304" pitchFamily="18" charset="0"/>
            </a:endParaRPr>
          </a:p>
          <a:p>
            <a:pPr algn="just"/>
            <a:r>
              <a:rPr lang="ja-JP" altLang="ja-JP" sz="2800" kern="100" dirty="0">
                <a:cs typeface="Times New Roman" panose="02020603050405020304" pitchFamily="18" charset="0"/>
              </a:rPr>
              <a:t>当局としては規制したくなるはずだが・・・</a:t>
            </a:r>
          </a:p>
          <a:p>
            <a:endParaRPr kumimoji="1" lang="ja-JP" altLang="en-US" dirty="0"/>
          </a:p>
        </p:txBody>
      </p:sp>
      <p:sp>
        <p:nvSpPr>
          <p:cNvPr id="4" name="スライド番号プレースホルダー 3">
            <a:extLst>
              <a:ext uri="{FF2B5EF4-FFF2-40B4-BE49-F238E27FC236}">
                <a16:creationId xmlns:a16="http://schemas.microsoft.com/office/drawing/2014/main" id="{E7A85BFB-DE7A-4D81-80A9-FF2998AEB178}"/>
              </a:ext>
            </a:extLst>
          </p:cNvPr>
          <p:cNvSpPr>
            <a:spLocks noGrp="1"/>
          </p:cNvSpPr>
          <p:nvPr>
            <p:ph type="sldNum" sz="quarter" idx="12"/>
          </p:nvPr>
        </p:nvSpPr>
        <p:spPr/>
        <p:txBody>
          <a:bodyPr/>
          <a:lstStyle/>
          <a:p>
            <a:fld id="{519954A3-9DFD-4C44-94BA-B95130A3BA1C}" type="slidenum">
              <a:rPr lang="en-US" smtClean="0"/>
              <a:t>36</a:t>
            </a:fld>
            <a:endParaRPr lang="en-US" dirty="0"/>
          </a:p>
        </p:txBody>
      </p:sp>
    </p:spTree>
    <p:extLst>
      <p:ext uri="{BB962C8B-B14F-4D97-AF65-F5344CB8AC3E}">
        <p14:creationId xmlns:p14="http://schemas.microsoft.com/office/powerpoint/2010/main" val="1345601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0">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EFC0CB5-EF2F-4E8E-BE9D-A5551E72D159}"/>
              </a:ext>
            </a:extLst>
          </p:cNvPr>
          <p:cNvSpPr>
            <a:spLocks noGrp="1"/>
          </p:cNvSpPr>
          <p:nvPr>
            <p:ph type="title"/>
          </p:nvPr>
        </p:nvSpPr>
        <p:spPr>
          <a:xfrm>
            <a:off x="1097280" y="286603"/>
            <a:ext cx="10058400" cy="1450757"/>
          </a:xfrm>
        </p:spPr>
        <p:txBody>
          <a:bodyPr>
            <a:normAutofit/>
          </a:bodyPr>
          <a:lstStyle/>
          <a:p>
            <a:r>
              <a:rPr kumimoji="1" lang="ja-JP" altLang="en-US" dirty="0"/>
              <a:t>最後に</a:t>
            </a:r>
          </a:p>
        </p:txBody>
      </p:sp>
      <p:pic>
        <p:nvPicPr>
          <p:cNvPr id="6" name="図 5">
            <a:extLst>
              <a:ext uri="{FF2B5EF4-FFF2-40B4-BE49-F238E27FC236}">
                <a16:creationId xmlns:a16="http://schemas.microsoft.com/office/drawing/2014/main" id="{811E1A92-0FF9-4A65-ADE1-C0FC7D5535B7}"/>
              </a:ext>
            </a:extLst>
          </p:cNvPr>
          <p:cNvPicPr>
            <a:picLocks noChangeAspect="1"/>
          </p:cNvPicPr>
          <p:nvPr/>
        </p:nvPicPr>
        <p:blipFill>
          <a:blip r:embed="rId2"/>
          <a:stretch>
            <a:fillRect/>
          </a:stretch>
        </p:blipFill>
        <p:spPr>
          <a:xfrm>
            <a:off x="5923375" y="2274457"/>
            <a:ext cx="2157944" cy="2157944"/>
          </a:xfrm>
          <a:prstGeom prst="rect">
            <a:avLst/>
          </a:prstGeom>
        </p:spPr>
      </p:pic>
      <p:sp>
        <p:nvSpPr>
          <p:cNvPr id="3" name="コンテンツ プレースホルダー 2">
            <a:extLst>
              <a:ext uri="{FF2B5EF4-FFF2-40B4-BE49-F238E27FC236}">
                <a16:creationId xmlns:a16="http://schemas.microsoft.com/office/drawing/2014/main" id="{398937B6-D6C0-4EDB-99EC-C425BA108370}"/>
              </a:ext>
            </a:extLst>
          </p:cNvPr>
          <p:cNvSpPr>
            <a:spLocks noGrp="1"/>
          </p:cNvSpPr>
          <p:nvPr>
            <p:ph idx="1"/>
          </p:nvPr>
        </p:nvSpPr>
        <p:spPr>
          <a:xfrm>
            <a:off x="1061658" y="1383906"/>
            <a:ext cx="9871558" cy="4545843"/>
          </a:xfrm>
          <a:ln w="19050">
            <a:noFill/>
          </a:ln>
        </p:spPr>
        <p:txBody>
          <a:bodyPr>
            <a:noAutofit/>
          </a:bodyPr>
          <a:lstStyle/>
          <a:p>
            <a:endParaRPr lang="en-US" altLang="ja-JP" b="0" i="0" dirty="0">
              <a:effectLst/>
              <a:latin typeface="Roboto"/>
            </a:endParaRPr>
          </a:p>
          <a:p>
            <a:r>
              <a:rPr lang="ja-JP" altLang="en-US" b="0" i="0" dirty="0">
                <a:effectLst/>
                <a:latin typeface="Roboto"/>
              </a:rPr>
              <a:t>創・佐藤法律事務所の</a:t>
            </a:r>
            <a:r>
              <a:rPr lang="en-US" altLang="ja-JP" b="0" i="0" dirty="0">
                <a:effectLst/>
                <a:latin typeface="Roboto"/>
              </a:rPr>
              <a:t>HP</a:t>
            </a:r>
            <a:r>
              <a:rPr lang="ja-JP" altLang="en-US" b="0" i="0" dirty="0">
                <a:effectLst/>
                <a:latin typeface="Roboto"/>
              </a:rPr>
              <a:t>では、他にも</a:t>
            </a:r>
            <a:r>
              <a:rPr lang="en-US" altLang="ja-JP" b="0" i="0" dirty="0" err="1">
                <a:effectLst/>
                <a:latin typeface="Roboto"/>
              </a:rPr>
              <a:t>DeFi</a:t>
            </a:r>
            <a:r>
              <a:rPr lang="ja-JP" altLang="en-US" b="0" i="0" dirty="0">
                <a:effectLst/>
                <a:latin typeface="Roboto"/>
              </a:rPr>
              <a:t>の分析資料</a:t>
            </a:r>
            <a:r>
              <a:rPr lang="en-US" altLang="ja-JP" b="0" i="0" dirty="0">
                <a:effectLst/>
                <a:latin typeface="Roboto"/>
              </a:rPr>
              <a:t>(</a:t>
            </a:r>
            <a:r>
              <a:rPr lang="ja-JP" altLang="en-US" b="0" i="0" dirty="0">
                <a:effectLst/>
                <a:latin typeface="Roboto"/>
              </a:rPr>
              <a:t>和・英</a:t>
            </a:r>
            <a:r>
              <a:rPr lang="en-US" altLang="ja-JP" b="0" i="0" dirty="0">
                <a:effectLst/>
                <a:latin typeface="Roboto"/>
              </a:rPr>
              <a:t>)</a:t>
            </a:r>
            <a:r>
              <a:rPr lang="ja-JP" altLang="en-US" b="0" i="0" dirty="0">
                <a:effectLst/>
                <a:latin typeface="Roboto"/>
              </a:rPr>
              <a:t>を提供しています。</a:t>
            </a:r>
            <a:endParaRPr lang="en-US" altLang="ja-JP" b="0" i="0" dirty="0">
              <a:effectLst/>
              <a:latin typeface="Roboto"/>
            </a:endParaRPr>
          </a:p>
          <a:p>
            <a:r>
              <a:rPr kumimoji="1" lang="en-US" altLang="ja-JP" dirty="0">
                <a:hlinkClick r:id="rId3"/>
              </a:rPr>
              <a:t>https://innovationlaw.jp/articles/</a:t>
            </a:r>
            <a:endParaRPr kumimoji="1" lang="en-US" altLang="ja-JP" dirty="0"/>
          </a:p>
          <a:p>
            <a:endParaRPr lang="en-US" altLang="ja-JP" dirty="0"/>
          </a:p>
          <a:p>
            <a:pPr marL="0" indent="0">
              <a:buNone/>
            </a:pPr>
            <a:r>
              <a:rPr lang="ja-JP" altLang="en-US" dirty="0">
                <a:latin typeface="Roboto"/>
              </a:rPr>
              <a:t>  本件で、ご質問やご相談がある場合は、</a:t>
            </a:r>
            <a:endParaRPr lang="en-US" altLang="ja-JP" dirty="0">
              <a:latin typeface="Roboto"/>
            </a:endParaRPr>
          </a:p>
          <a:p>
            <a:r>
              <a:rPr lang="ja-JP" altLang="en-US" b="0" i="0" dirty="0">
                <a:effectLst/>
                <a:latin typeface="Roboto"/>
              </a:rPr>
              <a:t>下記まで</a:t>
            </a:r>
            <a:r>
              <a:rPr lang="ja-JP" altLang="en-US" dirty="0">
                <a:latin typeface="Roboto"/>
              </a:rPr>
              <a:t>ご連絡ください。</a:t>
            </a:r>
            <a:endParaRPr lang="en-US" altLang="ja-JP" dirty="0">
              <a:latin typeface="Roboto"/>
            </a:endParaRPr>
          </a:p>
          <a:p>
            <a:endParaRPr lang="en-US" altLang="ja-JP" dirty="0">
              <a:latin typeface="Roboto"/>
            </a:endParaRPr>
          </a:p>
          <a:p>
            <a:r>
              <a:rPr lang="ja-JP" altLang="en-US" b="0" i="0" dirty="0">
                <a:effectLst/>
                <a:latin typeface="Roboto"/>
              </a:rPr>
              <a:t>創・佐藤法律事務所</a:t>
            </a:r>
            <a:endParaRPr lang="en-US" altLang="ja-JP" b="0" i="0" dirty="0">
              <a:effectLst/>
              <a:latin typeface="Roboto"/>
            </a:endParaRPr>
          </a:p>
          <a:p>
            <a:r>
              <a:rPr lang="ja-JP" altLang="en-US" b="0" i="0" dirty="0">
                <a:effectLst/>
                <a:latin typeface="Roboto"/>
              </a:rPr>
              <a:t>弁護士　斎藤　創</a:t>
            </a:r>
            <a:endParaRPr lang="en-US" altLang="ja-JP" b="0" i="0" dirty="0">
              <a:effectLst/>
              <a:latin typeface="Roboto"/>
            </a:endParaRPr>
          </a:p>
          <a:p>
            <a:r>
              <a:rPr kumimoji="1" lang="en-US" altLang="ja-JP" dirty="0">
                <a:solidFill>
                  <a:srgbClr val="404040"/>
                </a:solidFill>
                <a:latin typeface="メイリオ" panose="020B0604030504040204" pitchFamily="50" charset="-128"/>
                <a:ea typeface="メイリオ" panose="020B0604030504040204" pitchFamily="50" charset="-128"/>
              </a:rPr>
              <a:t>s.saito@innovationlaw.jp</a:t>
            </a:r>
            <a:endParaRPr lang="en-US" altLang="ja-JP" dirty="0">
              <a:latin typeface="Roboto"/>
            </a:endParaRPr>
          </a:p>
          <a:p>
            <a:r>
              <a:rPr lang="en-US" altLang="ja-JP" b="0" i="0" dirty="0">
                <a:effectLst/>
                <a:latin typeface="Roboto"/>
              </a:rPr>
              <a:t>03-5545-1820</a:t>
            </a:r>
          </a:p>
          <a:p>
            <a:endParaRPr lang="en-US" altLang="ja-JP" dirty="0"/>
          </a:p>
        </p:txBody>
      </p:sp>
      <p:sp>
        <p:nvSpPr>
          <p:cNvPr id="21" name="Rectangle 12">
            <a:extLst>
              <a:ext uri="{FF2B5EF4-FFF2-40B4-BE49-F238E27FC236}">
                <a16:creationId xmlns:a16="http://schemas.microsoft.com/office/drawing/2014/main" id="{77C34054-98F8-4229-885E-04C525969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4">
            <a:extLst>
              <a:ext uri="{FF2B5EF4-FFF2-40B4-BE49-F238E27FC236}">
                <a16:creationId xmlns:a16="http://schemas.microsoft.com/office/drawing/2014/main" id="{22AAB964-B835-4B93-A1F3-4A30D1F38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446C05CF-ED11-42F9-B82C-EC87A901BD69}"/>
              </a:ext>
            </a:extLst>
          </p:cNvPr>
          <p:cNvSpPr>
            <a:spLocks noGrp="1"/>
          </p:cNvSpPr>
          <p:nvPr>
            <p:ph type="sldNum" sz="quarter" idx="12"/>
          </p:nvPr>
        </p:nvSpPr>
        <p:spPr>
          <a:xfrm>
            <a:off x="9900458" y="6459785"/>
            <a:ext cx="1312025" cy="365125"/>
          </a:xfrm>
        </p:spPr>
        <p:txBody>
          <a:bodyPr>
            <a:normAutofit/>
          </a:bodyPr>
          <a:lstStyle/>
          <a:p>
            <a:pPr>
              <a:spcAft>
                <a:spcPts val="600"/>
              </a:spcAft>
            </a:pPr>
            <a:fld id="{519954A3-9DFD-4C44-94BA-B95130A3BA1C}" type="slidenum">
              <a:rPr lang="en-US" smtClean="0"/>
              <a:pPr>
                <a:spcAft>
                  <a:spcPts val="600"/>
                </a:spcAft>
              </a:pPr>
              <a:t>37</a:t>
            </a:fld>
            <a:endParaRPr lang="en-US"/>
          </a:p>
        </p:txBody>
      </p:sp>
    </p:spTree>
    <p:extLst>
      <p:ext uri="{BB962C8B-B14F-4D97-AF65-F5344CB8AC3E}">
        <p14:creationId xmlns:p14="http://schemas.microsoft.com/office/powerpoint/2010/main" val="108682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BBD96-7D4D-4CCE-A3B9-37BE4236E2F6}"/>
              </a:ext>
            </a:extLst>
          </p:cNvPr>
          <p:cNvSpPr>
            <a:spLocks noGrp="1"/>
          </p:cNvSpPr>
          <p:nvPr>
            <p:ph type="title"/>
          </p:nvPr>
        </p:nvSpPr>
        <p:spPr/>
        <p:txBody>
          <a:bodyPr/>
          <a:lstStyle/>
          <a:p>
            <a:r>
              <a:rPr lang="en-US" altLang="ja-JP" sz="4800" b="1" spc="-50" dirty="0">
                <a:solidFill>
                  <a:srgbClr val="404040"/>
                </a:solidFill>
                <a:latin typeface="メイリオ" panose="020B0604030504040204" pitchFamily="50" charset="-128"/>
                <a:ea typeface="メイリオ" panose="020B0604030504040204" pitchFamily="50" charset="-128"/>
                <a:cs typeface="+mj-cs"/>
              </a:rPr>
              <a:t>Ⅰ DEFI</a:t>
            </a:r>
            <a:r>
              <a:rPr lang="ja-JP" altLang="en-US" sz="4800" b="1" spc="-50" dirty="0">
                <a:solidFill>
                  <a:srgbClr val="404040"/>
                </a:solidFill>
                <a:cs typeface="+mj-cs"/>
              </a:rPr>
              <a:t>とは</a:t>
            </a:r>
            <a:endParaRPr kumimoji="1" lang="ja-JP" altLang="en-US" dirty="0">
              <a:solidFill>
                <a:srgbClr val="404040"/>
              </a:solidFill>
            </a:endParaRPr>
          </a:p>
        </p:txBody>
      </p:sp>
      <p:sp>
        <p:nvSpPr>
          <p:cNvPr id="3" name="コンテンツ プレースホルダー 2">
            <a:extLst>
              <a:ext uri="{FF2B5EF4-FFF2-40B4-BE49-F238E27FC236}">
                <a16:creationId xmlns:a16="http://schemas.microsoft.com/office/drawing/2014/main" id="{45EF9E78-66A2-4698-971A-B236A41D036F}"/>
              </a:ext>
            </a:extLst>
          </p:cNvPr>
          <p:cNvSpPr>
            <a:spLocks noGrp="1"/>
          </p:cNvSpPr>
          <p:nvPr>
            <p:ph idx="1"/>
          </p:nvPr>
        </p:nvSpPr>
        <p:spPr>
          <a:xfrm>
            <a:off x="1155469" y="1862359"/>
            <a:ext cx="10058400" cy="4023360"/>
          </a:xfrm>
        </p:spPr>
        <p:txBody>
          <a:bodyPr>
            <a:normAutofit lnSpcReduction="10000"/>
          </a:bodyPr>
          <a:lstStyle/>
          <a:p>
            <a:pPr algn="just"/>
            <a:r>
              <a:rPr lang="en-US" altLang="ja-JP" sz="2600" spc="30" dirty="0" err="1">
                <a:latin typeface="メイリオ" panose="020B0604030504040204" pitchFamily="50" charset="-128"/>
                <a:ea typeface="メイリオ" panose="020B0604030504040204" pitchFamily="50" charset="-128"/>
              </a:rPr>
              <a:t>DeFi</a:t>
            </a:r>
            <a:r>
              <a:rPr lang="en-US" altLang="ja-JP" sz="2600" spc="30" dirty="0">
                <a:latin typeface="メイリオ" panose="020B0604030504040204" pitchFamily="50" charset="-128"/>
                <a:ea typeface="メイリオ" panose="020B0604030504040204" pitchFamily="50" charset="-128"/>
              </a:rPr>
              <a:t>=Decentralized Finance(</a:t>
            </a:r>
            <a:r>
              <a:rPr lang="ja-JP" altLang="en-US" sz="2600" spc="30" dirty="0">
                <a:latin typeface="メイリオ" panose="020B0604030504040204" pitchFamily="50" charset="-128"/>
                <a:ea typeface="メイリオ" panose="020B0604030504040204" pitchFamily="50" charset="-128"/>
              </a:rPr>
              <a:t>ディーファイ</a:t>
            </a:r>
            <a:r>
              <a:rPr lang="en-US" altLang="ja-JP" sz="2600" spc="30" dirty="0">
                <a:latin typeface="メイリオ" panose="020B0604030504040204" pitchFamily="50" charset="-128"/>
                <a:ea typeface="メイリオ" panose="020B0604030504040204" pitchFamily="50" charset="-128"/>
              </a:rPr>
              <a:t>)/ </a:t>
            </a:r>
            <a:r>
              <a:rPr lang="ja-JP" altLang="ja-JP" sz="2600" spc="30" dirty="0">
                <a:latin typeface="メイリオ" panose="020B0604030504040204" pitchFamily="50" charset="-128"/>
                <a:ea typeface="メイリオ" panose="020B0604030504040204" pitchFamily="50" charset="-128"/>
              </a:rPr>
              <a:t>非中央集権型金融</a:t>
            </a:r>
          </a:p>
          <a:p>
            <a:pPr algn="just"/>
            <a:endParaRPr lang="ja-JP" altLang="en-US" sz="2600" spc="30" dirty="0">
              <a:latin typeface="メイリオ" panose="020B0604030504040204" pitchFamily="50" charset="-128"/>
              <a:ea typeface="メイリオ" panose="020B0604030504040204" pitchFamily="50" charset="-128"/>
            </a:endParaRPr>
          </a:p>
          <a:p>
            <a:pPr algn="just"/>
            <a:r>
              <a:rPr lang="ja-JP" altLang="en-US" sz="2600" spc="30" dirty="0">
                <a:latin typeface="メイリオ" panose="020B0604030504040204" pitchFamily="50" charset="-128"/>
                <a:ea typeface="メイリオ" panose="020B0604030504040204" pitchFamily="50" charset="-128"/>
              </a:rPr>
              <a:t>従来の金融分野のサービスをスマートコントラクト</a:t>
            </a:r>
            <a:r>
              <a:rPr lang="en-US" altLang="ja-JP" sz="2600" spc="30" dirty="0">
                <a:latin typeface="メイリオ" panose="020B0604030504040204" pitchFamily="50" charset="-128"/>
                <a:ea typeface="メイリオ" panose="020B0604030504040204" pitchFamily="50" charset="-128"/>
              </a:rPr>
              <a:t>(</a:t>
            </a:r>
            <a:r>
              <a:rPr lang="ja-JP" altLang="en-US" sz="2600" spc="30" dirty="0">
                <a:latin typeface="メイリオ" panose="020B0604030504040204" pitchFamily="50" charset="-128"/>
                <a:ea typeface="メイリオ" panose="020B0604030504040204" pitchFamily="50" charset="-128"/>
              </a:rPr>
              <a:t>ほぼ</a:t>
            </a:r>
            <a:r>
              <a:rPr lang="en-US" altLang="ja-JP" sz="2600" spc="30" dirty="0" err="1">
                <a:latin typeface="メイリオ" panose="020B0604030504040204" pitchFamily="50" charset="-128"/>
                <a:ea typeface="メイリオ" panose="020B0604030504040204" pitchFamily="50" charset="-128"/>
              </a:rPr>
              <a:t>Etherium</a:t>
            </a:r>
            <a:r>
              <a:rPr lang="en-US" altLang="ja-JP" sz="2600" spc="30" dirty="0"/>
              <a:t>)</a:t>
            </a:r>
            <a:r>
              <a:rPr lang="ja-JP" altLang="en-US" sz="2600" spc="30" dirty="0">
                <a:latin typeface="メイリオ" panose="020B0604030504040204" pitchFamily="50" charset="-128"/>
                <a:ea typeface="メイリオ" panose="020B0604030504040204" pitchFamily="50" charset="-128"/>
              </a:rPr>
              <a:t>を活用して実現する</a:t>
            </a:r>
          </a:p>
          <a:p>
            <a:pPr algn="just"/>
            <a:endParaRPr lang="en-US" altLang="ja-JP" sz="2600" spc="30" dirty="0">
              <a:latin typeface="メイリオ" panose="020B0604030504040204" pitchFamily="50" charset="-128"/>
              <a:ea typeface="メイリオ" panose="020B0604030504040204" pitchFamily="50" charset="-128"/>
            </a:endParaRPr>
          </a:p>
          <a:p>
            <a:pPr algn="just"/>
            <a:r>
              <a:rPr lang="ja-JP" altLang="ja-JP" sz="2600" spc="30" dirty="0">
                <a:latin typeface="メイリオ" panose="020B0604030504040204" pitchFamily="50" charset="-128"/>
                <a:ea typeface="メイリオ" panose="020B0604030504040204" pitchFamily="50" charset="-128"/>
              </a:rPr>
              <a:t>分散型ネットワークによる自律したエコシステム</a:t>
            </a:r>
            <a:endParaRPr lang="en-US" altLang="ja-JP" sz="2600" spc="30" dirty="0">
              <a:latin typeface="メイリオ" panose="020B0604030504040204" pitchFamily="50" charset="-128"/>
              <a:ea typeface="メイリオ" panose="020B0604030504040204" pitchFamily="50" charset="-128"/>
            </a:endParaRPr>
          </a:p>
          <a:p>
            <a:pPr algn="just"/>
            <a:endParaRPr lang="ja-JP" altLang="ja-JP" sz="2600" spc="30" dirty="0">
              <a:latin typeface="メイリオ" panose="020B0604030504040204" pitchFamily="50" charset="-128"/>
              <a:ea typeface="メイリオ" panose="020B0604030504040204" pitchFamily="50" charset="-128"/>
            </a:endParaRPr>
          </a:p>
          <a:p>
            <a:pPr algn="just"/>
            <a:r>
              <a:rPr lang="ja-JP" altLang="ja-JP" sz="2600" spc="30" dirty="0">
                <a:latin typeface="メイリオ" panose="020B0604030504040204" pitchFamily="50" charset="-128"/>
                <a:ea typeface="メイリオ" panose="020B0604030504040204" pitchFamily="50" charset="-128"/>
              </a:rPr>
              <a:t>中央集権の管理者を必要と</a:t>
            </a:r>
            <a:r>
              <a:rPr lang="ja-JP" altLang="en-US" sz="2600" spc="30" dirty="0">
                <a:latin typeface="メイリオ" panose="020B0604030504040204" pitchFamily="50" charset="-128"/>
                <a:ea typeface="メイリオ" panose="020B0604030504040204" pitchFamily="50" charset="-128"/>
              </a:rPr>
              <a:t>しない</a:t>
            </a:r>
            <a:r>
              <a:rPr lang="en-US" altLang="ja-JP" sz="2600" spc="30" dirty="0">
                <a:latin typeface="メイリオ" panose="020B0604030504040204" pitchFamily="50" charset="-128"/>
                <a:ea typeface="メイリオ" panose="020B0604030504040204" pitchFamily="50" charset="-128"/>
              </a:rPr>
              <a:t>(</a:t>
            </a:r>
            <a:r>
              <a:rPr lang="ja-JP" altLang="en-US" sz="2600" spc="30" dirty="0">
                <a:latin typeface="メイリオ" panose="020B0604030504040204" pitchFamily="50" charset="-128"/>
                <a:ea typeface="メイリオ" panose="020B0604030504040204" pitchFamily="50" charset="-128"/>
              </a:rPr>
              <a:t>ことを目指す</a:t>
            </a:r>
            <a:r>
              <a:rPr lang="en-US" altLang="ja-JP" sz="2600" spc="30" dirty="0">
                <a:latin typeface="メイリオ" panose="020B0604030504040204" pitchFamily="50" charset="-128"/>
                <a:ea typeface="メイリオ" panose="020B0604030504040204" pitchFamily="50" charset="-128"/>
              </a:rPr>
              <a:t>)</a:t>
            </a:r>
          </a:p>
          <a:p>
            <a:pPr algn="just"/>
            <a:endParaRPr lang="ja-JP" altLang="ja-JP" sz="2000" spc="3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92C381D1-839D-464F-8ADA-0DFB1B8A75DA}"/>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329110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244BF0-A3E2-4A49-99B5-5A9ACE90F1BC}"/>
              </a:ext>
            </a:extLst>
          </p:cNvPr>
          <p:cNvSpPr>
            <a:spLocks noGrp="1"/>
          </p:cNvSpPr>
          <p:nvPr>
            <p:ph type="title"/>
          </p:nvPr>
        </p:nvSpPr>
        <p:spPr/>
        <p:txBody>
          <a:bodyPr/>
          <a:lstStyle/>
          <a:p>
            <a:r>
              <a:rPr lang="en-US" altLang="ja-JP" dirty="0"/>
              <a:t>I</a:t>
            </a:r>
            <a:r>
              <a:rPr lang="ja-JP" altLang="en-US" dirty="0"/>
              <a:t> </a:t>
            </a:r>
            <a:r>
              <a:rPr lang="en-US" altLang="ja-JP" dirty="0"/>
              <a:t>DeFi 2020</a:t>
            </a:r>
            <a:r>
              <a:rPr lang="ja-JP" altLang="en-US" dirty="0"/>
              <a:t>年</a:t>
            </a:r>
            <a:r>
              <a:rPr lang="en-US" altLang="ja-JP" dirty="0"/>
              <a:t>6</a:t>
            </a:r>
            <a:r>
              <a:rPr lang="ja-JP" altLang="en-US" dirty="0"/>
              <a:t>月頃から大幅伸び</a:t>
            </a:r>
            <a:endParaRPr kumimoji="1" lang="ja-JP" altLang="en-US" dirty="0"/>
          </a:p>
        </p:txBody>
      </p:sp>
      <p:pic>
        <p:nvPicPr>
          <p:cNvPr id="6" name="コンテンツ プレースホルダー 5">
            <a:extLst>
              <a:ext uri="{FF2B5EF4-FFF2-40B4-BE49-F238E27FC236}">
                <a16:creationId xmlns:a16="http://schemas.microsoft.com/office/drawing/2014/main" id="{7CAA38B8-6233-4612-BAEA-C58B2F11012F}"/>
              </a:ext>
            </a:extLst>
          </p:cNvPr>
          <p:cNvPicPr>
            <a:picLocks noGrp="1" noChangeAspect="1"/>
          </p:cNvPicPr>
          <p:nvPr>
            <p:ph idx="1"/>
          </p:nvPr>
        </p:nvPicPr>
        <p:blipFill>
          <a:blip r:embed="rId2"/>
          <a:stretch>
            <a:fillRect/>
          </a:stretch>
        </p:blipFill>
        <p:spPr>
          <a:xfrm>
            <a:off x="2165645" y="1846263"/>
            <a:ext cx="7921035" cy="4022725"/>
          </a:xfrm>
          <a:prstGeom prst="rect">
            <a:avLst/>
          </a:prstGeom>
        </p:spPr>
      </p:pic>
      <p:sp>
        <p:nvSpPr>
          <p:cNvPr id="4" name="スライド番号プレースホルダー 3">
            <a:extLst>
              <a:ext uri="{FF2B5EF4-FFF2-40B4-BE49-F238E27FC236}">
                <a16:creationId xmlns:a16="http://schemas.microsoft.com/office/drawing/2014/main" id="{12E31008-3876-4276-B502-72AABB933AFF}"/>
              </a:ext>
            </a:extLst>
          </p:cNvPr>
          <p:cNvSpPr>
            <a:spLocks noGrp="1"/>
          </p:cNvSpPr>
          <p:nvPr>
            <p:ph type="sldNum" sz="quarter" idx="12"/>
          </p:nvPr>
        </p:nvSpPr>
        <p:spPr/>
        <p:txBody>
          <a:bodyPr/>
          <a:lstStyle/>
          <a:p>
            <a:fld id="{519954A3-9DFD-4C44-94BA-B95130A3BA1C}" type="slidenum">
              <a:rPr lang="en-US" smtClean="0"/>
              <a:t>5</a:t>
            </a:fld>
            <a:endParaRPr lang="en-US" dirty="0"/>
          </a:p>
        </p:txBody>
      </p:sp>
      <p:sp>
        <p:nvSpPr>
          <p:cNvPr id="10" name="テキスト ボックス 9">
            <a:extLst>
              <a:ext uri="{FF2B5EF4-FFF2-40B4-BE49-F238E27FC236}">
                <a16:creationId xmlns:a16="http://schemas.microsoft.com/office/drawing/2014/main" id="{279A637A-195B-44F6-B741-5C719D52A483}"/>
              </a:ext>
            </a:extLst>
          </p:cNvPr>
          <p:cNvSpPr txBox="1"/>
          <p:nvPr/>
        </p:nvSpPr>
        <p:spPr>
          <a:xfrm>
            <a:off x="8252652" y="5962810"/>
            <a:ext cx="2551099" cy="369332"/>
          </a:xfrm>
          <a:prstGeom prst="rect">
            <a:avLst/>
          </a:prstGeom>
          <a:noFill/>
        </p:spPr>
        <p:txBody>
          <a:bodyPr wrap="square" rtlCol="0">
            <a:spAutoFit/>
          </a:bodyPr>
          <a:lstStyle/>
          <a:p>
            <a:r>
              <a:rPr kumimoji="1" lang="ja-JP" altLang="en-US" dirty="0"/>
              <a:t>出典：</a:t>
            </a:r>
            <a:r>
              <a:rPr kumimoji="1" lang="en-US" altLang="ja-JP" dirty="0"/>
              <a:t>DeFi Pulse</a:t>
            </a:r>
            <a:endParaRPr kumimoji="1" lang="ja-JP" altLang="en-US" dirty="0"/>
          </a:p>
        </p:txBody>
      </p:sp>
    </p:spTree>
    <p:extLst>
      <p:ext uri="{BB962C8B-B14F-4D97-AF65-F5344CB8AC3E}">
        <p14:creationId xmlns:p14="http://schemas.microsoft.com/office/powerpoint/2010/main" val="43066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030741-EA27-421D-8F96-34DA89B16A18}"/>
              </a:ext>
            </a:extLst>
          </p:cNvPr>
          <p:cNvSpPr>
            <a:spLocks noGrp="1"/>
          </p:cNvSpPr>
          <p:nvPr>
            <p:ph type="title"/>
          </p:nvPr>
        </p:nvSpPr>
        <p:spPr/>
        <p:txBody>
          <a:bodyPr/>
          <a:lstStyle/>
          <a:p>
            <a:r>
              <a:rPr lang="en-US" altLang="ja-JP" sz="4800" b="1" spc="-50" dirty="0">
                <a:solidFill>
                  <a:srgbClr val="404040"/>
                </a:solidFill>
                <a:latin typeface="メイリオ" panose="020B0604030504040204" pitchFamily="50" charset="-128"/>
                <a:ea typeface="メイリオ" panose="020B0604030504040204" pitchFamily="50" charset="-128"/>
                <a:cs typeface="+mj-cs"/>
              </a:rPr>
              <a:t>Ⅰ DEFI</a:t>
            </a:r>
            <a:r>
              <a:rPr lang="ja-JP" altLang="en-US" sz="4800" b="1" spc="-50" dirty="0">
                <a:solidFill>
                  <a:srgbClr val="404040"/>
                </a:solidFill>
                <a:cs typeface="+mj-cs"/>
              </a:rPr>
              <a:t>プロジェクトの分類</a:t>
            </a:r>
            <a:endParaRPr kumimoji="1" lang="ja-JP" altLang="en-US" dirty="0">
              <a:solidFill>
                <a:srgbClr val="404040"/>
              </a:solidFill>
            </a:endParaRPr>
          </a:p>
        </p:txBody>
      </p:sp>
      <p:sp>
        <p:nvSpPr>
          <p:cNvPr id="3" name="コンテンツ プレースホルダー 2">
            <a:extLst>
              <a:ext uri="{FF2B5EF4-FFF2-40B4-BE49-F238E27FC236}">
                <a16:creationId xmlns:a16="http://schemas.microsoft.com/office/drawing/2014/main" id="{30AF981C-4FE4-42F6-81BB-E0FC6BE190D2}"/>
              </a:ext>
            </a:extLst>
          </p:cNvPr>
          <p:cNvSpPr>
            <a:spLocks noGrp="1"/>
          </p:cNvSpPr>
          <p:nvPr>
            <p:ph idx="1"/>
          </p:nvPr>
        </p:nvSpPr>
        <p:spPr/>
        <p:txBody>
          <a:bodyPr/>
          <a:lstStyle/>
          <a:p>
            <a:pPr marL="0" indent="0">
              <a:buNone/>
            </a:pPr>
            <a:r>
              <a:rPr kumimoji="1" lang="ja-JP" altLang="en-US" dirty="0"/>
              <a:t> 現在ある</a:t>
            </a:r>
            <a:r>
              <a:rPr kumimoji="1" lang="en-US" altLang="ja-JP" dirty="0" err="1"/>
              <a:t>DeFi</a:t>
            </a:r>
            <a:r>
              <a:rPr kumimoji="1" lang="ja-JP" altLang="en-US" dirty="0"/>
              <a:t>プロジェクトの分類</a:t>
            </a:r>
          </a:p>
          <a:p>
            <a:r>
              <a:rPr kumimoji="1" lang="ja-JP" altLang="en-US" dirty="0"/>
              <a:t>①	ステーブルコイン</a:t>
            </a:r>
          </a:p>
          <a:p>
            <a:r>
              <a:rPr kumimoji="1" lang="ja-JP" altLang="en-US" dirty="0"/>
              <a:t>②	レンディング</a:t>
            </a:r>
          </a:p>
          <a:p>
            <a:r>
              <a:rPr kumimoji="1" lang="ja-JP" altLang="en-US" dirty="0"/>
              <a:t>③	</a:t>
            </a:r>
            <a:r>
              <a:rPr kumimoji="1" lang="en-US" altLang="ja-JP" dirty="0"/>
              <a:t>DEX </a:t>
            </a:r>
            <a:r>
              <a:rPr lang="en-US" altLang="ja-JP" dirty="0"/>
              <a:t>(</a:t>
            </a:r>
            <a:r>
              <a:rPr kumimoji="1" lang="en-US" altLang="ja-JP" dirty="0"/>
              <a:t>Decentralized Exchange</a:t>
            </a:r>
            <a:r>
              <a:rPr lang="en-US" altLang="ja-JP" dirty="0"/>
              <a:t>)</a:t>
            </a:r>
            <a:r>
              <a:rPr lang="ja-JP" altLang="en-US" dirty="0"/>
              <a:t>、</a:t>
            </a:r>
            <a:r>
              <a:rPr lang="en-US" altLang="ja-JP" dirty="0"/>
              <a:t>AMM</a:t>
            </a:r>
            <a:endParaRPr kumimoji="1" lang="ja-JP" altLang="en-US" dirty="0"/>
          </a:p>
          <a:p>
            <a:r>
              <a:rPr kumimoji="1" lang="ja-JP" altLang="en-US" dirty="0"/>
              <a:t>④	デリバティブ</a:t>
            </a:r>
          </a:p>
          <a:p>
            <a:r>
              <a:rPr kumimoji="1" lang="ja-JP" altLang="en-US" dirty="0"/>
              <a:t>⑤	</a:t>
            </a:r>
            <a:r>
              <a:rPr kumimoji="1" lang="en-US" altLang="ja-JP" dirty="0"/>
              <a:t>Oracle</a:t>
            </a:r>
          </a:p>
          <a:p>
            <a:r>
              <a:rPr kumimoji="1" lang="ja-JP" altLang="en-US" dirty="0"/>
              <a:t>⑥</a:t>
            </a:r>
            <a:r>
              <a:rPr kumimoji="1" lang="en-US" altLang="ja-JP" dirty="0"/>
              <a:t>	Aggregator</a:t>
            </a:r>
            <a:r>
              <a:rPr kumimoji="1" lang="ja-JP" altLang="en-US" dirty="0"/>
              <a:t>、</a:t>
            </a:r>
            <a:r>
              <a:rPr kumimoji="1" lang="en-US" altLang="ja-JP" dirty="0"/>
              <a:t>Vault</a:t>
            </a:r>
            <a:endParaRPr kumimoji="1" lang="ja-JP" altLang="en-US" dirty="0"/>
          </a:p>
        </p:txBody>
      </p:sp>
      <p:sp>
        <p:nvSpPr>
          <p:cNvPr id="4" name="スライド番号プレースホルダー 3">
            <a:extLst>
              <a:ext uri="{FF2B5EF4-FFF2-40B4-BE49-F238E27FC236}">
                <a16:creationId xmlns:a16="http://schemas.microsoft.com/office/drawing/2014/main" id="{558DA66F-2A4F-4065-AF5C-63CC1196B2AA}"/>
              </a:ext>
            </a:extLst>
          </p:cNvPr>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117720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a:xfrm>
            <a:off x="1097280" y="263527"/>
            <a:ext cx="10058400" cy="1450757"/>
          </a:xfrm>
        </p:spPr>
        <p:txBody>
          <a:bodyPr vert="horz" lIns="91440" tIns="45720" rIns="91440" bIns="45720" rtlCol="0" anchor="b">
            <a:noAutofit/>
          </a:bodyPr>
          <a:lstStyle/>
          <a:p>
            <a:br>
              <a:rPr lang="en-US" altLang="ja-JP" b="1" dirty="0">
                <a:latin typeface="メイリオ" panose="020B0604030504040204" pitchFamily="50" charset="-128"/>
                <a:ea typeface="メイリオ" panose="020B0604030504040204" pitchFamily="50" charset="-128"/>
              </a:rPr>
            </a:br>
            <a:br>
              <a:rPr lang="en-US" altLang="ja-JP" b="1" dirty="0">
                <a:latin typeface="メイリオ" panose="020B0604030504040204" pitchFamily="50" charset="-128"/>
                <a:ea typeface="メイリオ" panose="020B0604030504040204" pitchFamily="50" charset="-128"/>
              </a:rPr>
            </a:br>
            <a:br>
              <a:rPr lang="en-US" altLang="ja-JP" b="1" dirty="0">
                <a:latin typeface="メイリオ" panose="020B0604030504040204" pitchFamily="50" charset="-128"/>
                <a:ea typeface="メイリオ" panose="020B0604030504040204" pitchFamily="50" charset="-128"/>
              </a:rPr>
            </a:br>
            <a:br>
              <a:rPr lang="ja-JP" altLang="ja-JP" b="1" dirty="0">
                <a:latin typeface="メイリオ" panose="020B0604030504040204" pitchFamily="50" charset="-128"/>
                <a:ea typeface="メイリオ" panose="020B0604030504040204" pitchFamily="50" charset="-128"/>
              </a:rPr>
            </a:br>
            <a:r>
              <a:rPr lang="en-US" altLang="ja-JP" sz="4800" b="1" spc="-50" dirty="0">
                <a:solidFill>
                  <a:srgbClr val="404040"/>
                </a:solidFill>
                <a:latin typeface="メイリオ" panose="020B0604030504040204" pitchFamily="50" charset="-128"/>
                <a:ea typeface="メイリオ" panose="020B0604030504040204" pitchFamily="50" charset="-128"/>
                <a:cs typeface="+mj-cs"/>
              </a:rPr>
              <a:t>Ⅰ </a:t>
            </a:r>
            <a:r>
              <a:rPr lang="en-US" altLang="ja-JP" b="1" dirty="0" err="1">
                <a:solidFill>
                  <a:srgbClr val="404040"/>
                </a:solidFill>
                <a:latin typeface="メイリオ" panose="020B0604030504040204" pitchFamily="50" charset="-128"/>
                <a:ea typeface="メイリオ" panose="020B0604030504040204" pitchFamily="50" charset="-128"/>
              </a:rPr>
              <a:t>DeFi</a:t>
            </a:r>
            <a:r>
              <a:rPr lang="ja-JP" altLang="en-US" b="1" dirty="0">
                <a:solidFill>
                  <a:srgbClr val="404040"/>
                </a:solidFill>
                <a:latin typeface="メイリオ" panose="020B0604030504040204" pitchFamily="50" charset="-128"/>
                <a:ea typeface="メイリオ" panose="020B0604030504040204" pitchFamily="50" charset="-128"/>
              </a:rPr>
              <a:t>の現状</a:t>
            </a:r>
            <a:r>
              <a:rPr lang="ja-JP" altLang="ja-JP" b="1" dirty="0">
                <a:solidFill>
                  <a:srgbClr val="404040"/>
                </a:solidFill>
                <a:latin typeface="メイリオ" panose="020B0604030504040204" pitchFamily="50" charset="-128"/>
                <a:ea typeface="メイリオ" panose="020B0604030504040204" pitchFamily="50" charset="-128"/>
              </a:rPr>
              <a:t>と日本</a:t>
            </a:r>
            <a:endParaRPr lang="ja-JP" altLang="en-US" b="1" dirty="0">
              <a:solidFill>
                <a:srgbClr val="404040"/>
              </a:solidFill>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7</a:t>
            </a:fld>
            <a:endParaRPr lang="en-US" dirty="0"/>
          </a:p>
        </p:txBody>
      </p:sp>
      <p:sp>
        <p:nvSpPr>
          <p:cNvPr id="6" name="コンテンツ プレースホルダー 5">
            <a:extLst>
              <a:ext uri="{FF2B5EF4-FFF2-40B4-BE49-F238E27FC236}">
                <a16:creationId xmlns:a16="http://schemas.microsoft.com/office/drawing/2014/main" id="{75F639FA-1427-4AB6-8BCB-38583A68A955}"/>
              </a:ext>
            </a:extLst>
          </p:cNvPr>
          <p:cNvSpPr>
            <a:spLocks noGrp="1"/>
          </p:cNvSpPr>
          <p:nvPr>
            <p:ph idx="1"/>
          </p:nvPr>
        </p:nvSpPr>
        <p:spPr/>
        <p:txBody>
          <a:bodyPr/>
          <a:lstStyle/>
          <a:p>
            <a:pPr marL="0" indent="0" algn="just">
              <a:buNone/>
            </a:pPr>
            <a:r>
              <a:rPr lang="en-US" altLang="ja-JP" sz="2800" kern="100" dirty="0">
                <a:cs typeface="Times New Roman" panose="02020603050405020304" pitchFamily="18" charset="0"/>
              </a:rPr>
              <a:t> </a:t>
            </a:r>
            <a:r>
              <a:rPr lang="en-US" altLang="ja-JP" sz="2800" kern="100" dirty="0" err="1">
                <a:cs typeface="Times New Roman" panose="02020603050405020304" pitchFamily="18" charset="0"/>
              </a:rPr>
              <a:t>DeFi</a:t>
            </a:r>
            <a:r>
              <a:rPr lang="ja-JP" altLang="ja-JP" sz="2800" kern="100" dirty="0">
                <a:cs typeface="Times New Roman" panose="02020603050405020304" pitchFamily="18" charset="0"/>
              </a:rPr>
              <a:t>は海外プロジェクトが中心</a:t>
            </a:r>
            <a:r>
              <a:rPr lang="en-US" altLang="ja-JP" sz="2800" kern="100" dirty="0">
                <a:cs typeface="Times New Roman" panose="02020603050405020304" pitchFamily="18" charset="0"/>
              </a:rPr>
              <a:t>(</a:t>
            </a:r>
            <a:r>
              <a:rPr lang="ja-JP" altLang="en-US" sz="2800" kern="100" dirty="0">
                <a:cs typeface="Times New Roman" panose="02020603050405020304" pitchFamily="18" charset="0"/>
              </a:rPr>
              <a:t>日本の存在感は低）</a:t>
            </a:r>
            <a:endParaRPr lang="ja-JP" altLang="ja-JP" sz="2800" kern="100" dirty="0">
              <a:cs typeface="Times New Roman" panose="02020603050405020304" pitchFamily="18" charset="0"/>
            </a:endParaRPr>
          </a:p>
          <a:p>
            <a:pPr algn="just"/>
            <a:endParaRPr lang="ja-JP" altLang="ja-JP" sz="2800" kern="100" dirty="0">
              <a:cs typeface="Times New Roman" panose="02020603050405020304" pitchFamily="18" charset="0"/>
            </a:endParaRPr>
          </a:p>
          <a:p>
            <a:pPr marL="0" indent="0" algn="just">
              <a:buNone/>
            </a:pPr>
            <a:r>
              <a:rPr lang="en-US" altLang="ja-JP" sz="2800" kern="100" dirty="0">
                <a:cs typeface="Times New Roman" panose="02020603050405020304" pitchFamily="18" charset="0"/>
              </a:rPr>
              <a:t> </a:t>
            </a:r>
            <a:r>
              <a:rPr lang="ja-JP" altLang="ja-JP" sz="2800" kern="100" dirty="0">
                <a:cs typeface="Times New Roman" panose="02020603050405020304" pitchFamily="18" charset="0"/>
              </a:rPr>
              <a:t>日本発の良いプロジェクトが出てくることを期待</a:t>
            </a:r>
            <a:endParaRPr lang="en-US" altLang="ja-JP" sz="2800" kern="100" dirty="0">
              <a:cs typeface="Times New Roman" panose="02020603050405020304" pitchFamily="18" charset="0"/>
            </a:endParaRPr>
          </a:p>
          <a:p>
            <a:pPr marL="0" indent="0" algn="just">
              <a:buNone/>
            </a:pPr>
            <a:endParaRPr lang="en-US" altLang="ja-JP" sz="2800" kern="100" dirty="0">
              <a:cs typeface="Times New Roman" panose="02020603050405020304" pitchFamily="18" charset="0"/>
            </a:endParaRPr>
          </a:p>
          <a:p>
            <a:pPr marL="0" indent="0" algn="just">
              <a:buNone/>
            </a:pPr>
            <a:r>
              <a:rPr lang="ja-JP" altLang="en-US" sz="2800" kern="100" dirty="0">
                <a:cs typeface="Times New Roman" panose="02020603050405020304" pitchFamily="18" charset="0"/>
              </a:rPr>
              <a:t> 現状はマニア向け</a:t>
            </a:r>
            <a:r>
              <a:rPr lang="en-US" altLang="ja-JP" sz="2800" kern="100" dirty="0">
                <a:cs typeface="Times New Roman" panose="02020603050405020304" pitchFamily="18" charset="0"/>
              </a:rPr>
              <a:t>(UI/UX</a:t>
            </a:r>
            <a:r>
              <a:rPr lang="ja-JP" altLang="en-US" sz="2800" kern="100" dirty="0">
                <a:cs typeface="Times New Roman" panose="02020603050405020304" pitchFamily="18" charset="0"/>
              </a:rPr>
              <a:t>、判りにくさ、リスク大きい</a:t>
            </a:r>
            <a:r>
              <a:rPr lang="en-US" altLang="ja-JP" sz="2800" kern="100" dirty="0">
                <a:cs typeface="Times New Roman" panose="02020603050405020304" pitchFamily="18" charset="0"/>
              </a:rPr>
              <a:t>)</a:t>
            </a:r>
            <a:endParaRPr lang="ja-JP" altLang="ja-JP" sz="2800" kern="100" dirty="0">
              <a:cs typeface="Times New Roman" panose="02020603050405020304" pitchFamily="18" charset="0"/>
            </a:endParaRPr>
          </a:p>
          <a:p>
            <a:endParaRPr lang="ja-JP" altLang="en-US" dirty="0"/>
          </a:p>
        </p:txBody>
      </p:sp>
    </p:spTree>
    <p:extLst>
      <p:ext uri="{BB962C8B-B14F-4D97-AF65-F5344CB8AC3E}">
        <p14:creationId xmlns:p14="http://schemas.microsoft.com/office/powerpoint/2010/main" val="65028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a:lstStyle/>
          <a:p>
            <a:r>
              <a:rPr lang="en-US" altLang="ja-JP" sz="4800" b="1" spc="-50" dirty="0">
                <a:solidFill>
                  <a:srgbClr val="404040"/>
                </a:solidFill>
                <a:latin typeface="メイリオ" panose="020B0604030504040204" pitchFamily="50" charset="-128"/>
                <a:ea typeface="メイリオ" panose="020B0604030504040204" pitchFamily="50" charset="-128"/>
                <a:cs typeface="+mj-cs"/>
              </a:rPr>
              <a:t>Ⅰ DEFI</a:t>
            </a:r>
            <a:r>
              <a:rPr lang="ja-JP" altLang="en-US" sz="4800" b="1" spc="-50" dirty="0">
                <a:solidFill>
                  <a:srgbClr val="404040"/>
                </a:solidFill>
                <a:cs typeface="+mj-cs"/>
              </a:rPr>
              <a:t>と日本法まとめ</a:t>
            </a:r>
            <a:endParaRPr kumimoji="1" lang="ja-JP" altLang="en-US" dirty="0">
              <a:solidFill>
                <a:srgbClr val="404040"/>
              </a:solidFill>
            </a:endParaRPr>
          </a:p>
        </p:txBody>
      </p:sp>
      <p:sp>
        <p:nvSpPr>
          <p:cNvPr id="3" name="コンテンツ プレースホルダー 2">
            <a:extLst>
              <a:ext uri="{FF2B5EF4-FFF2-40B4-BE49-F238E27FC236}">
                <a16:creationId xmlns:a16="http://schemas.microsoft.com/office/drawing/2014/main" id="{8EC603E9-8351-4A8E-95C2-8DA9AB6B6DDC}"/>
              </a:ext>
            </a:extLst>
          </p:cNvPr>
          <p:cNvSpPr>
            <a:spLocks noGrp="1"/>
          </p:cNvSpPr>
          <p:nvPr>
            <p:ph idx="1"/>
          </p:nvPr>
        </p:nvSpPr>
        <p:spPr/>
        <p:txBody>
          <a:bodyPr>
            <a:normAutofit fontScale="70000" lnSpcReduction="20000"/>
          </a:bodyPr>
          <a:lstStyle/>
          <a:p>
            <a:pPr algn="just"/>
            <a:r>
              <a:rPr lang="en-US" altLang="ja-JP" sz="2900" kern="100" dirty="0" err="1">
                <a:effectLst/>
                <a:cs typeface="Times New Roman" panose="02020603050405020304" pitchFamily="18" charset="0"/>
              </a:rPr>
              <a:t>DeFi</a:t>
            </a:r>
            <a:r>
              <a:rPr lang="ja-JP" altLang="ja-JP" sz="2900" kern="100" dirty="0">
                <a:effectLst/>
                <a:cs typeface="Times New Roman" panose="02020603050405020304" pitchFamily="18" charset="0"/>
              </a:rPr>
              <a:t>といっても様々なもの</a:t>
            </a:r>
          </a:p>
          <a:p>
            <a:pPr algn="just"/>
            <a:r>
              <a:rPr lang="ja-JP" altLang="ja-JP" sz="2900" kern="100" dirty="0">
                <a:effectLst/>
                <a:cs typeface="Times New Roman" panose="02020603050405020304" pitchFamily="18" charset="0"/>
              </a:rPr>
              <a:t>法律の</a:t>
            </a:r>
            <a:r>
              <a:rPr lang="ja-JP" altLang="en-US" sz="2900" kern="100" dirty="0">
                <a:effectLst/>
                <a:cs typeface="Times New Roman" panose="02020603050405020304" pitchFamily="18" charset="0"/>
              </a:rPr>
              <a:t>適用</a:t>
            </a:r>
            <a:r>
              <a:rPr lang="ja-JP" altLang="ja-JP" sz="2900" kern="100" dirty="0">
                <a:effectLst/>
                <a:cs typeface="Times New Roman" panose="02020603050405020304" pitchFamily="18" charset="0"/>
              </a:rPr>
              <a:t>を</a:t>
            </a:r>
            <a:r>
              <a:rPr lang="ja-JP" altLang="en-US" sz="2900" kern="100" dirty="0">
                <a:effectLst/>
                <a:cs typeface="Times New Roman" panose="02020603050405020304" pitchFamily="18" charset="0"/>
              </a:rPr>
              <a:t>考える際</a:t>
            </a:r>
            <a:r>
              <a:rPr lang="ja-JP" altLang="ja-JP" sz="2900" kern="100" dirty="0">
                <a:effectLst/>
                <a:cs typeface="Times New Roman" panose="02020603050405020304" pitchFamily="18" charset="0"/>
              </a:rPr>
              <a:t>は</a:t>
            </a:r>
            <a:r>
              <a:rPr lang="ja-JP" altLang="en-US" sz="2900" kern="100" dirty="0">
                <a:effectLst/>
                <a:cs typeface="Times New Roman" panose="02020603050405020304" pitchFamily="18" charset="0"/>
              </a:rPr>
              <a:t>、</a:t>
            </a:r>
            <a:r>
              <a:rPr lang="ja-JP" altLang="ja-JP" sz="2900" kern="100" dirty="0">
                <a:effectLst/>
                <a:cs typeface="Times New Roman" panose="02020603050405020304" pitchFamily="18" charset="0"/>
              </a:rPr>
              <a:t>一つ一つ日本法を分析する必要がある</a:t>
            </a:r>
            <a:endParaRPr lang="en-US" altLang="ja-JP" sz="2900" kern="100" dirty="0">
              <a:effectLst/>
              <a:cs typeface="Times New Roman" panose="02020603050405020304" pitchFamily="18" charset="0"/>
            </a:endParaRPr>
          </a:p>
          <a:p>
            <a:pPr algn="just"/>
            <a:endParaRPr lang="ja-JP" altLang="ja-JP" sz="2900" kern="100" dirty="0">
              <a:effectLst/>
              <a:cs typeface="Times New Roman" panose="02020603050405020304" pitchFamily="18" charset="0"/>
            </a:endParaRPr>
          </a:p>
          <a:p>
            <a:pPr algn="just"/>
            <a:r>
              <a:rPr lang="ja-JP" altLang="ja-JP" sz="2900" kern="100" dirty="0">
                <a:effectLst/>
                <a:cs typeface="Times New Roman" panose="02020603050405020304" pitchFamily="18" charset="0"/>
              </a:rPr>
              <a:t>纏めて考えると、以下のようになると思われる</a:t>
            </a:r>
            <a:r>
              <a:rPr lang="en-US" altLang="ja-JP" sz="2900" kern="100" dirty="0">
                <a:effectLst/>
                <a:cs typeface="Times New Roman" panose="02020603050405020304" pitchFamily="18" charset="0"/>
              </a:rPr>
              <a:t> </a:t>
            </a:r>
            <a:endParaRPr lang="ja-JP" altLang="ja-JP" sz="2900" kern="100" dirty="0">
              <a:effectLst/>
              <a:cs typeface="Times New Roman" panose="02020603050405020304" pitchFamily="18" charset="0"/>
            </a:endParaRPr>
          </a:p>
          <a:p>
            <a:pPr marL="342900" lvl="0" indent="-342900" algn="just">
              <a:lnSpc>
                <a:spcPct val="120000"/>
              </a:lnSpc>
              <a:buFont typeface="+mj-ea"/>
              <a:buAutoNum type="circleNumDbPlain"/>
            </a:pPr>
            <a:r>
              <a:rPr lang="ja-JP" altLang="ja-JP" sz="2900" kern="100" dirty="0">
                <a:effectLst/>
                <a:cs typeface="Times New Roman" panose="02020603050405020304" pitchFamily="18" charset="0"/>
              </a:rPr>
              <a:t>日本法は運営主体や販売を規制する法体系。完全に非中央集権なプロジェクトは日本の規制に服さない</a:t>
            </a:r>
          </a:p>
          <a:p>
            <a:pPr marL="342900" lvl="0" indent="-342900" algn="just">
              <a:lnSpc>
                <a:spcPct val="120000"/>
              </a:lnSpc>
              <a:buFont typeface="+mj-ea"/>
              <a:buAutoNum type="circleNumDbPlain"/>
            </a:pPr>
            <a:r>
              <a:rPr lang="ja-JP" altLang="ja-JP" sz="2900" kern="100" dirty="0">
                <a:effectLst/>
                <a:cs typeface="Times New Roman" panose="02020603050405020304" pitchFamily="18" charset="0"/>
              </a:rPr>
              <a:t>但し、中央集権的な部分が残っていると規制の可能性があり。例えば、</a:t>
            </a:r>
            <a:r>
              <a:rPr lang="en-US" altLang="ja-JP" sz="2900" kern="100" dirty="0" err="1">
                <a:effectLst/>
                <a:cs typeface="Times New Roman" panose="02020603050405020304" pitchFamily="18" charset="0"/>
              </a:rPr>
              <a:t>DeFi</a:t>
            </a:r>
            <a:r>
              <a:rPr lang="ja-JP" altLang="ja-JP" sz="2900" kern="100" dirty="0">
                <a:effectLst/>
                <a:cs typeface="Times New Roman" panose="02020603050405020304" pitchFamily="18" charset="0"/>
              </a:rPr>
              <a:t>デリバで決済はオンチェーンでやるが、デリバティブのマッチングには運営者がいる場合</a:t>
            </a:r>
            <a:r>
              <a:rPr lang="en-US" altLang="ja-JP" sz="2900" kern="100" dirty="0">
                <a:effectLst/>
                <a:cs typeface="Times New Roman" panose="02020603050405020304" pitchFamily="18" charset="0"/>
              </a:rPr>
              <a:t>(dYdX)</a:t>
            </a:r>
            <a:r>
              <a:rPr lang="ja-JP" altLang="ja-JP" sz="2900" kern="100" dirty="0">
                <a:effectLst/>
                <a:cs typeface="Times New Roman" panose="02020603050405020304" pitchFamily="18" charset="0"/>
              </a:rPr>
              <a:t>。</a:t>
            </a:r>
            <a:r>
              <a:rPr lang="en-US" altLang="ja-JP" sz="2900" kern="100" dirty="0" err="1">
                <a:effectLst/>
                <a:cs typeface="Times New Roman" panose="02020603050405020304" pitchFamily="18" charset="0"/>
              </a:rPr>
              <a:t>DeFi</a:t>
            </a:r>
            <a:r>
              <a:rPr lang="ja-JP" altLang="ja-JP" sz="2900" kern="100" dirty="0">
                <a:effectLst/>
                <a:cs typeface="Times New Roman" panose="02020603050405020304" pitchFamily="18" charset="0"/>
              </a:rPr>
              <a:t>のコインを取り扱う通常の</a:t>
            </a:r>
            <a:r>
              <a:rPr lang="en-US" altLang="ja-JP" sz="2900" kern="100" dirty="0">
                <a:effectLst/>
                <a:cs typeface="Times New Roman" panose="02020603050405020304" pitchFamily="18" charset="0"/>
              </a:rPr>
              <a:t>Exchange</a:t>
            </a:r>
            <a:r>
              <a:rPr lang="ja-JP" altLang="ja-JP" sz="2900" kern="100" dirty="0">
                <a:effectLst/>
                <a:cs typeface="Times New Roman" panose="02020603050405020304" pitchFamily="18" charset="0"/>
              </a:rPr>
              <a:t>も当然規制</a:t>
            </a:r>
          </a:p>
          <a:p>
            <a:pPr marL="342900" lvl="0" indent="-342900" algn="just">
              <a:lnSpc>
                <a:spcPct val="120000"/>
              </a:lnSpc>
              <a:buFont typeface="+mj-ea"/>
              <a:buAutoNum type="circleNumDbPlain"/>
            </a:pPr>
            <a:r>
              <a:rPr lang="ja-JP" altLang="ja-JP" sz="2900" kern="100" dirty="0">
                <a:effectLst/>
                <a:cs typeface="Times New Roman" panose="02020603050405020304" pitchFamily="18" charset="0"/>
              </a:rPr>
              <a:t>投資家側が規制に服することは通常はない</a:t>
            </a:r>
          </a:p>
          <a:p>
            <a:endParaRPr kumimoji="1" lang="ja-JP" altLang="en-US" dirty="0"/>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403698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87396-1F9B-4600-BA75-02CD31A14CEF}"/>
              </a:ext>
            </a:extLst>
          </p:cNvPr>
          <p:cNvSpPr>
            <a:spLocks noGrp="1"/>
          </p:cNvSpPr>
          <p:nvPr>
            <p:ph type="title"/>
          </p:nvPr>
        </p:nvSpPr>
        <p:spPr/>
        <p:txBody>
          <a:bodyPr vert="horz" lIns="91440" tIns="45720" rIns="91440" bIns="45720" rtlCol="0" anchor="b">
            <a:noAutofit/>
          </a:bodyPr>
          <a:lstStyle/>
          <a:p>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b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b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br>
            <a:r>
              <a:rPr lang="en-US"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II Compound</a:t>
            </a:r>
            <a:r>
              <a:rPr lang="ja-JP" altLang="ja-JP"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rPr>
              <a:t>の仕組みと法律</a:t>
            </a:r>
            <a:endParaRPr lang="ja-JP" altLang="en-US" b="1" kern="100" dirty="0">
              <a:solidFill>
                <a:srgbClr val="40404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E1AABEDF-F6EC-4DDA-9723-986055A6C0CF}"/>
              </a:ext>
            </a:extLst>
          </p:cNvPr>
          <p:cNvSpPr>
            <a:spLocks noGrp="1"/>
          </p:cNvSpPr>
          <p:nvPr>
            <p:ph type="sldNum" sz="quarter" idx="12"/>
          </p:nvPr>
        </p:nvSpPr>
        <p:spPr/>
        <p:txBody>
          <a:bodyPr/>
          <a:lstStyle/>
          <a:p>
            <a:fld id="{519954A3-9DFD-4C44-94BA-B95130A3BA1C}" type="slidenum">
              <a:rPr lang="en-US" smtClean="0"/>
              <a:t>9</a:t>
            </a:fld>
            <a:endParaRPr lang="en-US" dirty="0"/>
          </a:p>
        </p:txBody>
      </p:sp>
      <p:sp>
        <p:nvSpPr>
          <p:cNvPr id="6" name="コンテンツ プレースホルダー 5">
            <a:extLst>
              <a:ext uri="{FF2B5EF4-FFF2-40B4-BE49-F238E27FC236}">
                <a16:creationId xmlns:a16="http://schemas.microsoft.com/office/drawing/2014/main" id="{75F639FA-1427-4AB6-8BCB-38583A68A955}"/>
              </a:ext>
            </a:extLst>
          </p:cNvPr>
          <p:cNvSpPr>
            <a:spLocks noGrp="1"/>
          </p:cNvSpPr>
          <p:nvPr>
            <p:ph idx="1"/>
          </p:nvPr>
        </p:nvSpPr>
        <p:spPr/>
        <p:txBody>
          <a:bodyPr/>
          <a:lstStyle/>
          <a:p>
            <a:pPr algn="just">
              <a:lnSpc>
                <a:spcPts val="2500"/>
              </a:lnSpc>
            </a:pPr>
            <a:r>
              <a:rPr lang="en-US" altLang="ja-JP" sz="2000" kern="100" dirty="0">
                <a:effectLst/>
                <a:cs typeface="Times New Roman" panose="02020603050405020304" pitchFamily="18" charset="0"/>
              </a:rPr>
              <a:t>Compound</a:t>
            </a:r>
            <a:r>
              <a:rPr lang="ja-JP" altLang="ja-JP" sz="2000" kern="100" dirty="0">
                <a:effectLst/>
                <a:cs typeface="Times New Roman" panose="02020603050405020304" pitchFamily="18" charset="0"/>
              </a:rPr>
              <a:t>は、</a:t>
            </a:r>
            <a:r>
              <a:rPr lang="en-US" altLang="ja-JP" sz="2000" kern="100" dirty="0">
                <a:effectLst/>
                <a:cs typeface="Times New Roman" panose="02020603050405020304" pitchFamily="18" charset="0"/>
              </a:rPr>
              <a:t>Ethereum</a:t>
            </a:r>
            <a:r>
              <a:rPr lang="ja-JP" altLang="ja-JP" sz="2000" kern="100" dirty="0">
                <a:effectLst/>
                <a:cs typeface="Times New Roman" panose="02020603050405020304" pitchFamily="18" charset="0"/>
              </a:rPr>
              <a:t>のメインネット上で稼働する分散型の暗号資産の銀行</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マネーマーケット</a:t>
            </a:r>
          </a:p>
          <a:p>
            <a:pPr algn="just">
              <a:lnSpc>
                <a:spcPts val="2500"/>
              </a:lnSpc>
            </a:pPr>
            <a:r>
              <a:rPr lang="ja-JP" altLang="ja-JP" sz="2000" kern="100" dirty="0">
                <a:effectLst/>
                <a:cs typeface="Times New Roman" panose="02020603050405020304" pitchFamily="18" charset="0"/>
              </a:rPr>
              <a:t>イールドファーミングの最大手プラットフォームの一つ</a:t>
            </a:r>
          </a:p>
          <a:p>
            <a:pPr indent="133350" algn="just">
              <a:lnSpc>
                <a:spcPts val="2500"/>
              </a:lnSpc>
            </a:pPr>
            <a:r>
              <a:rPr lang="en-US" altLang="ja-JP" sz="2000" kern="100" dirty="0">
                <a:effectLst/>
                <a:cs typeface="Times New Roman" panose="02020603050405020304" pitchFamily="18" charset="0"/>
              </a:rPr>
              <a:t> </a:t>
            </a:r>
            <a:endParaRPr lang="ja-JP" altLang="ja-JP" sz="2000" kern="100" dirty="0">
              <a:effectLst/>
              <a:cs typeface="Times New Roman" panose="02020603050405020304" pitchFamily="18" charset="0"/>
            </a:endParaRPr>
          </a:p>
          <a:p>
            <a:pPr algn="just">
              <a:lnSpc>
                <a:spcPts val="2500"/>
              </a:lnSpc>
            </a:pPr>
            <a:r>
              <a:rPr lang="ja-JP" altLang="ja-JP" sz="2000" kern="100" dirty="0">
                <a:effectLst/>
                <a:cs typeface="Times New Roman" panose="02020603050405020304" pitchFamily="18" charset="0"/>
              </a:rPr>
              <a:t>イールドファーミング</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直訳すると利回り農業</a:t>
            </a:r>
            <a:r>
              <a:rPr lang="en-US" altLang="ja-JP" sz="2000" kern="100" dirty="0">
                <a:effectLst/>
                <a:cs typeface="Times New Roman" panose="02020603050405020304" pitchFamily="18" charset="0"/>
              </a:rPr>
              <a:t>)</a:t>
            </a:r>
            <a:r>
              <a:rPr lang="ja-JP" altLang="ja-JP" sz="2000" kern="100" dirty="0">
                <a:effectLst/>
                <a:cs typeface="Times New Roman" panose="02020603050405020304" pitchFamily="18" charset="0"/>
              </a:rPr>
              <a:t>　＝　暗号資産やステーブルコインを</a:t>
            </a:r>
            <a:r>
              <a:rPr lang="en-US" altLang="ja-JP" sz="2000" kern="100" dirty="0" err="1">
                <a:effectLst/>
                <a:cs typeface="Times New Roman" panose="02020603050405020304" pitchFamily="18" charset="0"/>
              </a:rPr>
              <a:t>DeFi</a:t>
            </a:r>
            <a:r>
              <a:rPr lang="ja-JP" altLang="ja-JP" sz="2000" kern="100" dirty="0">
                <a:effectLst/>
                <a:cs typeface="Times New Roman" panose="02020603050405020304" pitchFamily="18" charset="0"/>
              </a:rPr>
              <a:t>のレンディングなどで運用することで、利息収入などの受動的な収入を得ること</a:t>
            </a:r>
          </a:p>
        </p:txBody>
      </p:sp>
    </p:spTree>
    <p:extLst>
      <p:ext uri="{BB962C8B-B14F-4D97-AF65-F5344CB8AC3E}">
        <p14:creationId xmlns:p14="http://schemas.microsoft.com/office/powerpoint/2010/main" val="1228669200"/>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8354</TotalTime>
  <Words>2939</Words>
  <Application>Microsoft Office PowerPoint</Application>
  <PresentationFormat>ワイド画面</PresentationFormat>
  <Paragraphs>295</Paragraphs>
  <Slides>37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37</vt:i4>
      </vt:variant>
    </vt:vector>
  </HeadingPairs>
  <TitlesOfParts>
    <vt:vector size="45" baseType="lpstr">
      <vt:lpstr>ＭＳ Ｐゴシック</vt:lpstr>
      <vt:lpstr>Roboto</vt:lpstr>
      <vt:lpstr>メイリオ</vt:lpstr>
      <vt:lpstr>游ゴシック</vt:lpstr>
      <vt:lpstr>Browallia New</vt:lpstr>
      <vt:lpstr>Calibri</vt:lpstr>
      <vt:lpstr>Calibri Light</vt:lpstr>
      <vt:lpstr>レトロスペクト</vt:lpstr>
      <vt:lpstr>DeFiと日本法</vt:lpstr>
      <vt:lpstr>自己紹介</vt:lpstr>
      <vt:lpstr>目次</vt:lpstr>
      <vt:lpstr>Ⅰ DEFIとは</vt:lpstr>
      <vt:lpstr>I DeFi 2020年6月頃から大幅伸び</vt:lpstr>
      <vt:lpstr>Ⅰ DEFIプロジェクトの分類</vt:lpstr>
      <vt:lpstr>    Ⅰ DeFiの現状と日本</vt:lpstr>
      <vt:lpstr>Ⅰ DEFIと日本法まとめ</vt:lpstr>
      <vt:lpstr>      II Compoundの仕組みと法律</vt:lpstr>
      <vt:lpstr>II Compoundの仕組み</vt:lpstr>
      <vt:lpstr>II Compoundの仕組み</vt:lpstr>
      <vt:lpstr>II Compoundの法的論点</vt:lpstr>
      <vt:lpstr>      II Compoundの貸出の仕組み</vt:lpstr>
      <vt:lpstr>      II Compoundの借入の仕組み</vt:lpstr>
      <vt:lpstr>      II Compoundの借入の仕組み(2)</vt:lpstr>
      <vt:lpstr>II cTokenの性質</vt:lpstr>
      <vt:lpstr>II 貸付、借入と交換業、貸金業法</vt:lpstr>
      <vt:lpstr>II Custody規制？</vt:lpstr>
      <vt:lpstr>II CompTokenの発行と交換業</vt:lpstr>
      <vt:lpstr>III 　AMM</vt:lpstr>
      <vt:lpstr>III 　AMM</vt:lpstr>
      <vt:lpstr>III　AMM</vt:lpstr>
      <vt:lpstr>III　AMM</vt:lpstr>
      <vt:lpstr>III　AMM</vt:lpstr>
      <vt:lpstr>III　AMMと法律</vt:lpstr>
      <vt:lpstr>IV DeFiデリバティブ - dYdX</vt:lpstr>
      <vt:lpstr>IV dYdX</vt:lpstr>
      <vt:lpstr>IV dYdX デリバティブ法律まとめ</vt:lpstr>
      <vt:lpstr>      IV MAKER DAOの仕組み</vt:lpstr>
      <vt:lpstr>      IV MAKER DAOの利用例</vt:lpstr>
      <vt:lpstr>      V MAKER DAOと法律</vt:lpstr>
      <vt:lpstr>      V MAKER DAOと法律(2)</vt:lpstr>
      <vt:lpstr>VI まとめ</vt:lpstr>
      <vt:lpstr>VI その他の論点</vt:lpstr>
      <vt:lpstr>VI その他の論点(2)</vt:lpstr>
      <vt:lpstr>VI　今後の規制</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暗号資産デリバティブ取引/暗号資産信用取引のパブリックコメント結果</dc:title>
  <dc:creator>shiho Hasegawa</dc:creator>
  <cp:lastModifiedBy>s.hasegawa@innovationlaw.jp</cp:lastModifiedBy>
  <cp:revision>181</cp:revision>
  <cp:lastPrinted>2020-10-20T06:29:01Z</cp:lastPrinted>
  <dcterms:created xsi:type="dcterms:W3CDTF">2020-04-16T01:02:15Z</dcterms:created>
  <dcterms:modified xsi:type="dcterms:W3CDTF">2020-10-21T03:22:43Z</dcterms:modified>
</cp:coreProperties>
</file>