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Lst>
  <p:notesMasterIdLst>
    <p:notesMasterId r:id="rId26"/>
  </p:notesMasterIdLst>
  <p:handoutMasterIdLst>
    <p:handoutMasterId r:id="rId27"/>
  </p:handoutMasterIdLst>
  <p:sldIdLst>
    <p:sldId id="271" r:id="rId2"/>
    <p:sldId id="288" r:id="rId3"/>
    <p:sldId id="273" r:id="rId4"/>
    <p:sldId id="289" r:id="rId5"/>
    <p:sldId id="291" r:id="rId6"/>
    <p:sldId id="290" r:id="rId7"/>
    <p:sldId id="292" r:id="rId8"/>
    <p:sldId id="293" r:id="rId9"/>
    <p:sldId id="294" r:id="rId10"/>
    <p:sldId id="307" r:id="rId11"/>
    <p:sldId id="295" r:id="rId12"/>
    <p:sldId id="308" r:id="rId13"/>
    <p:sldId id="297" r:id="rId14"/>
    <p:sldId id="296" r:id="rId15"/>
    <p:sldId id="298" r:id="rId16"/>
    <p:sldId id="299" r:id="rId17"/>
    <p:sldId id="300" r:id="rId18"/>
    <p:sldId id="301" r:id="rId19"/>
    <p:sldId id="302" r:id="rId20"/>
    <p:sldId id="303" r:id="rId21"/>
    <p:sldId id="304" r:id="rId22"/>
    <p:sldId id="305" r:id="rId23"/>
    <p:sldId id="306" r:id="rId24"/>
    <p:sldId id="309" r:id="rId25"/>
  </p:sldIdLst>
  <p:sldSz cx="9144000" cy="6858000" type="screen4x3"/>
  <p:notesSz cx="6797675" cy="9926638"/>
  <p:defaultTextStyle>
    <a:defPPr>
      <a:defRPr lang="ja-JP"/>
    </a:defPPr>
    <a:lvl1pPr algn="l" rtl="0" fontAlgn="base">
      <a:spcBef>
        <a:spcPct val="0"/>
      </a:spcBef>
      <a:spcAft>
        <a:spcPct val="0"/>
      </a:spcAft>
      <a:defRPr kumimoji="1" sz="2400" kern="1200">
        <a:solidFill>
          <a:schemeClr val="tx1"/>
        </a:solidFill>
        <a:latin typeface="Times New Roman" charset="0"/>
        <a:ea typeface="HGP創英角ｺﾞｼｯｸUB" pitchFamily="50" charset="-128"/>
        <a:cs typeface="+mn-cs"/>
      </a:defRPr>
    </a:lvl1pPr>
    <a:lvl2pPr marL="457200" algn="l" rtl="0" fontAlgn="base">
      <a:spcBef>
        <a:spcPct val="0"/>
      </a:spcBef>
      <a:spcAft>
        <a:spcPct val="0"/>
      </a:spcAft>
      <a:defRPr kumimoji="1" sz="2400" kern="1200">
        <a:solidFill>
          <a:schemeClr val="tx1"/>
        </a:solidFill>
        <a:latin typeface="Times New Roman" charset="0"/>
        <a:ea typeface="HGP創英角ｺﾞｼｯｸUB" pitchFamily="50" charset="-128"/>
        <a:cs typeface="+mn-cs"/>
      </a:defRPr>
    </a:lvl2pPr>
    <a:lvl3pPr marL="914400" algn="l" rtl="0" fontAlgn="base">
      <a:spcBef>
        <a:spcPct val="0"/>
      </a:spcBef>
      <a:spcAft>
        <a:spcPct val="0"/>
      </a:spcAft>
      <a:defRPr kumimoji="1" sz="2400" kern="1200">
        <a:solidFill>
          <a:schemeClr val="tx1"/>
        </a:solidFill>
        <a:latin typeface="Times New Roman" charset="0"/>
        <a:ea typeface="HGP創英角ｺﾞｼｯｸUB" pitchFamily="50" charset="-128"/>
        <a:cs typeface="+mn-cs"/>
      </a:defRPr>
    </a:lvl3pPr>
    <a:lvl4pPr marL="1371600" algn="l" rtl="0" fontAlgn="base">
      <a:spcBef>
        <a:spcPct val="0"/>
      </a:spcBef>
      <a:spcAft>
        <a:spcPct val="0"/>
      </a:spcAft>
      <a:defRPr kumimoji="1" sz="2400" kern="1200">
        <a:solidFill>
          <a:schemeClr val="tx1"/>
        </a:solidFill>
        <a:latin typeface="Times New Roman" charset="0"/>
        <a:ea typeface="HGP創英角ｺﾞｼｯｸUB" pitchFamily="50" charset="-128"/>
        <a:cs typeface="+mn-cs"/>
      </a:defRPr>
    </a:lvl4pPr>
    <a:lvl5pPr marL="1828800" algn="l" rtl="0" fontAlgn="base">
      <a:spcBef>
        <a:spcPct val="0"/>
      </a:spcBef>
      <a:spcAft>
        <a:spcPct val="0"/>
      </a:spcAft>
      <a:defRPr kumimoji="1" sz="2400" kern="1200">
        <a:solidFill>
          <a:schemeClr val="tx1"/>
        </a:solidFill>
        <a:latin typeface="Times New Roman" charset="0"/>
        <a:ea typeface="HGP創英角ｺﾞｼｯｸUB" pitchFamily="50" charset="-128"/>
        <a:cs typeface="+mn-cs"/>
      </a:defRPr>
    </a:lvl5pPr>
    <a:lvl6pPr marL="2286000" algn="l" defTabSz="914400" rtl="0" eaLnBrk="1" latinLnBrk="0" hangingPunct="1">
      <a:defRPr kumimoji="1" sz="2400" kern="1200">
        <a:solidFill>
          <a:schemeClr val="tx1"/>
        </a:solidFill>
        <a:latin typeface="Times New Roman" charset="0"/>
        <a:ea typeface="HGP創英角ｺﾞｼｯｸUB" pitchFamily="50" charset="-128"/>
        <a:cs typeface="+mn-cs"/>
      </a:defRPr>
    </a:lvl6pPr>
    <a:lvl7pPr marL="2743200" algn="l" defTabSz="914400" rtl="0" eaLnBrk="1" latinLnBrk="0" hangingPunct="1">
      <a:defRPr kumimoji="1" sz="2400" kern="1200">
        <a:solidFill>
          <a:schemeClr val="tx1"/>
        </a:solidFill>
        <a:latin typeface="Times New Roman" charset="0"/>
        <a:ea typeface="HGP創英角ｺﾞｼｯｸUB" pitchFamily="50" charset="-128"/>
        <a:cs typeface="+mn-cs"/>
      </a:defRPr>
    </a:lvl7pPr>
    <a:lvl8pPr marL="3200400" algn="l" defTabSz="914400" rtl="0" eaLnBrk="1" latinLnBrk="0" hangingPunct="1">
      <a:defRPr kumimoji="1" sz="2400" kern="1200">
        <a:solidFill>
          <a:schemeClr val="tx1"/>
        </a:solidFill>
        <a:latin typeface="Times New Roman" charset="0"/>
        <a:ea typeface="HGP創英角ｺﾞｼｯｸUB" pitchFamily="50" charset="-128"/>
        <a:cs typeface="+mn-cs"/>
      </a:defRPr>
    </a:lvl8pPr>
    <a:lvl9pPr marL="3657600" algn="l" defTabSz="914400" rtl="0" eaLnBrk="1" latinLnBrk="0" hangingPunct="1">
      <a:defRPr kumimoji="1" sz="2400" kern="1200">
        <a:solidFill>
          <a:schemeClr val="tx1"/>
        </a:solidFill>
        <a:latin typeface="Times New Roman" charset="0"/>
        <a:ea typeface="HGP創英角ｺﾞｼｯｸUB"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80">
          <p15:clr>
            <a:srgbClr val="A4A3A4"/>
          </p15:clr>
        </p15:guide>
        <p15:guide id="3" pos="5608">
          <p15:clr>
            <a:srgbClr val="A4A3A4"/>
          </p15:clr>
        </p15:guide>
        <p15:guide id="4" pos="151">
          <p15:clr>
            <a:srgbClr val="A4A3A4"/>
          </p15:clr>
        </p15:guide>
        <p15:guide id="5" pos="241">
          <p15:clr>
            <a:srgbClr val="A4A3A4"/>
          </p15:clr>
        </p15:guide>
        <p15:guide id="6" pos="5515">
          <p15:clr>
            <a:srgbClr val="A4A3A4"/>
          </p15:clr>
        </p15:guide>
        <p15:guide id="7" pos="2918">
          <p15:clr>
            <a:srgbClr val="A4A3A4"/>
          </p15:clr>
        </p15:guide>
        <p15:guide id="8" pos="1473">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美馬　翔太" initials="美馬　翔太" lastIdx="1" clrIdx="0"/>
  <p:cmAuthor id="2" name="美馬　翔太" initials="美馬　翔太 [2]" lastIdx="1" clrIdx="1"/>
  <p:cmAuthor id="3" name="美馬　翔太" initials="美馬　翔太 [3]" lastIdx="1" clrIdx="2"/>
  <p:cmAuthor id="4" name="美馬　翔太" initials="美馬　翔太 [4]"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1F3F"/>
    <a:srgbClr val="042971"/>
    <a:srgbClr val="FF3399"/>
    <a:srgbClr val="FFFFFF"/>
    <a:srgbClr val="2693AE"/>
    <a:srgbClr val="EAEAEA"/>
    <a:srgbClr val="6699FF"/>
    <a:srgbClr val="FF9900"/>
    <a:srgbClr val="A7B7E3"/>
    <a:srgbClr val="E2E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79228" autoAdjust="0"/>
  </p:normalViewPr>
  <p:slideViewPr>
    <p:cSldViewPr snapToGrid="0">
      <p:cViewPr varScale="1">
        <p:scale>
          <a:sx n="85" d="100"/>
          <a:sy n="85" d="100"/>
        </p:scale>
        <p:origin x="76" y="404"/>
      </p:cViewPr>
      <p:guideLst>
        <p:guide orient="horz" pos="2160"/>
        <p:guide orient="horz" pos="480"/>
        <p:guide pos="5608"/>
        <p:guide pos="151"/>
        <p:guide pos="241"/>
        <p:guide pos="5515"/>
        <p:guide pos="2918"/>
        <p:guide pos="1473"/>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3192"/>
    </p:cViewPr>
  </p:sorterViewPr>
  <p:notesViewPr>
    <p:cSldViewPr snapToGrid="0">
      <p:cViewPr varScale="1">
        <p:scale>
          <a:sx n="92" d="100"/>
          <a:sy n="92" d="100"/>
        </p:scale>
        <p:origin x="4456" y="176"/>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5" y="5"/>
            <a:ext cx="2946247" cy="496732"/>
          </a:xfrm>
          <a:prstGeom prst="rect">
            <a:avLst/>
          </a:prstGeom>
          <a:noFill/>
          <a:ln w="9525">
            <a:noFill/>
            <a:miter lim="800000"/>
            <a:headEnd/>
            <a:tailEnd/>
          </a:ln>
          <a:effectLst/>
        </p:spPr>
        <p:txBody>
          <a:bodyPr vert="horz" wrap="square" lIns="92018" tIns="46008" rIns="92018" bIns="46008" numCol="1" anchor="t" anchorCtr="0" compatLnSpc="1">
            <a:prstTxWarp prst="textNoShape">
              <a:avLst/>
            </a:prstTxWarp>
          </a:bodyPr>
          <a:lstStyle>
            <a:lvl1pPr>
              <a:defRPr sz="1200">
                <a:latin typeface="Times New Roman" charset="0"/>
                <a:ea typeface="ＭＳ Ｐゴシック" pitchFamily="50" charset="-128"/>
              </a:defRPr>
            </a:lvl1pPr>
          </a:lstStyle>
          <a:p>
            <a:pPr>
              <a:defRPr/>
            </a:pPr>
            <a:endParaRPr lang="en-US" altLang="ja-JP"/>
          </a:p>
        </p:txBody>
      </p:sp>
      <p:sp>
        <p:nvSpPr>
          <p:cNvPr id="27651" name="Rectangle 3"/>
          <p:cNvSpPr>
            <a:spLocks noGrp="1" noChangeArrowheads="1"/>
          </p:cNvSpPr>
          <p:nvPr>
            <p:ph type="dt" sz="quarter" idx="1"/>
          </p:nvPr>
        </p:nvSpPr>
        <p:spPr bwMode="auto">
          <a:xfrm>
            <a:off x="3851434" y="5"/>
            <a:ext cx="2946247" cy="496732"/>
          </a:xfrm>
          <a:prstGeom prst="rect">
            <a:avLst/>
          </a:prstGeom>
          <a:noFill/>
          <a:ln w="9525">
            <a:noFill/>
            <a:miter lim="800000"/>
            <a:headEnd/>
            <a:tailEnd/>
          </a:ln>
          <a:effectLst/>
        </p:spPr>
        <p:txBody>
          <a:bodyPr vert="horz" wrap="square" lIns="92018" tIns="46008" rIns="92018" bIns="46008" numCol="1" anchor="t" anchorCtr="0" compatLnSpc="1">
            <a:prstTxWarp prst="textNoShape">
              <a:avLst/>
            </a:prstTxWarp>
          </a:bodyPr>
          <a:lstStyle>
            <a:lvl1pPr algn="r">
              <a:defRPr sz="1200">
                <a:latin typeface="Times New Roman" charset="0"/>
                <a:ea typeface="ＭＳ Ｐゴシック" pitchFamily="50" charset="-128"/>
              </a:defRPr>
            </a:lvl1pPr>
          </a:lstStyle>
          <a:p>
            <a:pPr>
              <a:defRPr/>
            </a:pPr>
            <a:endParaRPr lang="en-US" altLang="ja-JP"/>
          </a:p>
        </p:txBody>
      </p:sp>
      <p:sp>
        <p:nvSpPr>
          <p:cNvPr id="27652" name="Rectangle 4"/>
          <p:cNvSpPr>
            <a:spLocks noGrp="1" noChangeArrowheads="1"/>
          </p:cNvSpPr>
          <p:nvPr>
            <p:ph type="ftr" sz="quarter" idx="2"/>
          </p:nvPr>
        </p:nvSpPr>
        <p:spPr bwMode="auto">
          <a:xfrm>
            <a:off x="5" y="9429912"/>
            <a:ext cx="2946247" cy="496732"/>
          </a:xfrm>
          <a:prstGeom prst="rect">
            <a:avLst/>
          </a:prstGeom>
          <a:noFill/>
          <a:ln w="9525">
            <a:noFill/>
            <a:miter lim="800000"/>
            <a:headEnd/>
            <a:tailEnd/>
          </a:ln>
          <a:effectLst/>
        </p:spPr>
        <p:txBody>
          <a:bodyPr vert="horz" wrap="square" lIns="92018" tIns="46008" rIns="92018" bIns="46008" numCol="1" anchor="b" anchorCtr="0" compatLnSpc="1">
            <a:prstTxWarp prst="textNoShape">
              <a:avLst/>
            </a:prstTxWarp>
          </a:bodyPr>
          <a:lstStyle>
            <a:lvl1pPr>
              <a:defRPr sz="1200">
                <a:latin typeface="Times New Roman" charset="0"/>
                <a:ea typeface="ＭＳ Ｐゴシック" pitchFamily="50" charset="-128"/>
              </a:defRPr>
            </a:lvl1pPr>
          </a:lstStyle>
          <a:p>
            <a:pPr>
              <a:defRPr/>
            </a:pPr>
            <a:endParaRPr lang="en-US" altLang="ja-JP"/>
          </a:p>
        </p:txBody>
      </p:sp>
      <p:sp>
        <p:nvSpPr>
          <p:cNvPr id="27653" name="Rectangle 5"/>
          <p:cNvSpPr>
            <a:spLocks noGrp="1" noChangeArrowheads="1"/>
          </p:cNvSpPr>
          <p:nvPr>
            <p:ph type="sldNum" sz="quarter" idx="3"/>
          </p:nvPr>
        </p:nvSpPr>
        <p:spPr bwMode="auto">
          <a:xfrm>
            <a:off x="3851434" y="9429912"/>
            <a:ext cx="2946247" cy="496732"/>
          </a:xfrm>
          <a:prstGeom prst="rect">
            <a:avLst/>
          </a:prstGeom>
          <a:noFill/>
          <a:ln w="9525">
            <a:noFill/>
            <a:miter lim="800000"/>
            <a:headEnd/>
            <a:tailEnd/>
          </a:ln>
          <a:effectLst/>
        </p:spPr>
        <p:txBody>
          <a:bodyPr vert="horz" wrap="square" lIns="92018" tIns="46008" rIns="92018" bIns="46008" numCol="1" anchor="b" anchorCtr="0" compatLnSpc="1">
            <a:prstTxWarp prst="textNoShape">
              <a:avLst/>
            </a:prstTxWarp>
          </a:bodyPr>
          <a:lstStyle>
            <a:lvl1pPr algn="r">
              <a:defRPr sz="1200">
                <a:latin typeface="Times New Roman" charset="0"/>
                <a:ea typeface="ＭＳ Ｐゴシック" pitchFamily="50" charset="-128"/>
              </a:defRPr>
            </a:lvl1pPr>
          </a:lstStyle>
          <a:p>
            <a:pPr>
              <a:defRPr/>
            </a:pPr>
            <a:fld id="{ABBD5DB2-1397-4A27-B0A1-81DD28939865}" type="slidenum">
              <a:rPr lang="en-US" altLang="ja-JP"/>
              <a:pPr>
                <a:defRPr/>
              </a:pPr>
              <a:t>‹#›</a:t>
            </a:fld>
            <a:endParaRPr lang="en-US" altLang="ja-JP"/>
          </a:p>
        </p:txBody>
      </p:sp>
    </p:spTree>
    <p:extLst>
      <p:ext uri="{BB962C8B-B14F-4D97-AF65-F5344CB8AC3E}">
        <p14:creationId xmlns:p14="http://schemas.microsoft.com/office/powerpoint/2010/main" val="39204708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 y="5"/>
            <a:ext cx="2946247" cy="496732"/>
          </a:xfrm>
          <a:prstGeom prst="rect">
            <a:avLst/>
          </a:prstGeom>
          <a:noFill/>
          <a:ln w="9525">
            <a:noFill/>
            <a:miter lim="800000"/>
            <a:headEnd/>
            <a:tailEnd/>
          </a:ln>
          <a:effectLst/>
        </p:spPr>
        <p:txBody>
          <a:bodyPr vert="horz" wrap="square" lIns="92018" tIns="46008" rIns="92018" bIns="46008" numCol="1" anchor="t" anchorCtr="0" compatLnSpc="1">
            <a:prstTxWarp prst="textNoShape">
              <a:avLst/>
            </a:prstTxWarp>
          </a:bodyPr>
          <a:lstStyle>
            <a:lvl1pPr>
              <a:defRPr sz="1200">
                <a:latin typeface="Times New Roman"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51434" y="5"/>
            <a:ext cx="2946247" cy="496732"/>
          </a:xfrm>
          <a:prstGeom prst="rect">
            <a:avLst/>
          </a:prstGeom>
          <a:noFill/>
          <a:ln w="9525">
            <a:noFill/>
            <a:miter lim="800000"/>
            <a:headEnd/>
            <a:tailEnd/>
          </a:ln>
          <a:effectLst/>
        </p:spPr>
        <p:txBody>
          <a:bodyPr vert="horz" wrap="square" lIns="92018" tIns="46008" rIns="92018" bIns="46008" numCol="1" anchor="t" anchorCtr="0" compatLnSpc="1">
            <a:prstTxWarp prst="textNoShape">
              <a:avLst/>
            </a:prstTxWarp>
          </a:bodyPr>
          <a:lstStyle>
            <a:lvl1pPr algn="r">
              <a:defRPr sz="1200">
                <a:latin typeface="Times New Roman" charset="0"/>
                <a:ea typeface="ＭＳ Ｐゴシック" pitchFamily="50" charset="-128"/>
              </a:defRPr>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6790" y="4714953"/>
            <a:ext cx="4984107" cy="4467387"/>
          </a:xfrm>
          <a:prstGeom prst="rect">
            <a:avLst/>
          </a:prstGeom>
          <a:noFill/>
          <a:ln w="9525">
            <a:noFill/>
            <a:miter lim="800000"/>
            <a:headEnd/>
            <a:tailEnd/>
          </a:ln>
          <a:effectLst/>
        </p:spPr>
        <p:txBody>
          <a:bodyPr vert="horz" wrap="square" lIns="92018" tIns="46008" rIns="92018" bIns="4600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5" y="9429912"/>
            <a:ext cx="2946247" cy="496732"/>
          </a:xfrm>
          <a:prstGeom prst="rect">
            <a:avLst/>
          </a:prstGeom>
          <a:noFill/>
          <a:ln w="9525">
            <a:noFill/>
            <a:miter lim="800000"/>
            <a:headEnd/>
            <a:tailEnd/>
          </a:ln>
          <a:effectLst/>
        </p:spPr>
        <p:txBody>
          <a:bodyPr vert="horz" wrap="square" lIns="92018" tIns="46008" rIns="92018" bIns="46008" numCol="1" anchor="b" anchorCtr="0" compatLnSpc="1">
            <a:prstTxWarp prst="textNoShape">
              <a:avLst/>
            </a:prstTxWarp>
          </a:bodyPr>
          <a:lstStyle>
            <a:lvl1pPr>
              <a:defRPr sz="1200">
                <a:latin typeface="Times New Roman"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1434" y="9429912"/>
            <a:ext cx="2946247" cy="496732"/>
          </a:xfrm>
          <a:prstGeom prst="rect">
            <a:avLst/>
          </a:prstGeom>
          <a:noFill/>
          <a:ln w="9525">
            <a:noFill/>
            <a:miter lim="800000"/>
            <a:headEnd/>
            <a:tailEnd/>
          </a:ln>
          <a:effectLst/>
        </p:spPr>
        <p:txBody>
          <a:bodyPr vert="horz" wrap="square" lIns="92018" tIns="46008" rIns="92018" bIns="46008" numCol="1" anchor="b" anchorCtr="0" compatLnSpc="1">
            <a:prstTxWarp prst="textNoShape">
              <a:avLst/>
            </a:prstTxWarp>
          </a:bodyPr>
          <a:lstStyle>
            <a:lvl1pPr algn="r">
              <a:defRPr sz="1200">
                <a:latin typeface="Times New Roman" charset="0"/>
                <a:ea typeface="ＭＳ Ｐゴシック" pitchFamily="50" charset="-128"/>
              </a:defRPr>
            </a:lvl1pPr>
          </a:lstStyle>
          <a:p>
            <a:pPr>
              <a:defRPr/>
            </a:pPr>
            <a:fld id="{FB6EDEE0-FF0B-443D-9E5F-D1B64DC0F15F}" type="slidenum">
              <a:rPr lang="en-US" altLang="ja-JP"/>
              <a:pPr>
                <a:defRPr/>
              </a:pPr>
              <a:t>‹#›</a:t>
            </a:fld>
            <a:endParaRPr lang="en-US" altLang="ja-JP"/>
          </a:p>
        </p:txBody>
      </p:sp>
    </p:spTree>
    <p:extLst>
      <p:ext uri="{BB962C8B-B14F-4D97-AF65-F5344CB8AC3E}">
        <p14:creationId xmlns:p14="http://schemas.microsoft.com/office/powerpoint/2010/main" val="86292849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91969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07699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53945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36768" y="2240074"/>
            <a:ext cx="7720717" cy="1127212"/>
          </a:xfrm>
        </p:spPr>
        <p:txBody>
          <a:bodyPr anchor="b" anchorCtr="0">
            <a:noAutofit/>
          </a:bodyPr>
          <a:lstStyle>
            <a:lvl1pPr algn="ctr">
              <a:defRPr sz="3000" b="1">
                <a:solidFill>
                  <a:srgbClr val="042971"/>
                </a:solidFill>
                <a:latin typeface="Meiryo" charset="-128"/>
                <a:ea typeface="Meiryo" charset="-128"/>
                <a:cs typeface="Meiryo" charset="-128"/>
              </a:defRPr>
            </a:lvl1pPr>
          </a:lstStyle>
          <a:p>
            <a:r>
              <a:rPr lang="ja-JP" altLang="en-US" sz="3000" b="1" dirty="0">
                <a:solidFill>
                  <a:srgbClr val="2693AE"/>
                </a:solidFill>
                <a:latin typeface="Yu Gothic" charset="-128"/>
                <a:ea typeface="Yu Gothic" charset="-128"/>
                <a:cs typeface="Yu Gothic" charset="-128"/>
              </a:rPr>
              <a:t>これはダミーダミーダミータイトルです。</a:t>
            </a:r>
            <a:br>
              <a:rPr lang="ja-JP" altLang="en-US" sz="3000" b="1" dirty="0">
                <a:solidFill>
                  <a:srgbClr val="2693AE"/>
                </a:solidFill>
                <a:latin typeface="Yu Gothic" charset="-128"/>
                <a:ea typeface="Yu Gothic" charset="-128"/>
                <a:cs typeface="Yu Gothic" charset="-128"/>
              </a:rPr>
            </a:br>
            <a:r>
              <a:rPr lang="ja-JP" altLang="en-US" sz="3000" b="1" dirty="0">
                <a:solidFill>
                  <a:srgbClr val="2693AE"/>
                </a:solidFill>
                <a:latin typeface="Yu Gothic" charset="-128"/>
                <a:ea typeface="Yu Gothic" charset="-128"/>
                <a:cs typeface="Yu Gothic" charset="-128"/>
              </a:rPr>
              <a:t>これはダミーダミータイトルです</a:t>
            </a:r>
            <a:endParaRPr kumimoji="1" lang="ja-JP" altLang="en-US" dirty="0"/>
          </a:p>
        </p:txBody>
      </p:sp>
      <p:sp>
        <p:nvSpPr>
          <p:cNvPr id="3" name="サブタイトル 2"/>
          <p:cNvSpPr>
            <a:spLocks noGrp="1"/>
          </p:cNvSpPr>
          <p:nvPr>
            <p:ph type="subTitle" idx="1" hasCustomPrompt="1"/>
          </p:nvPr>
        </p:nvSpPr>
        <p:spPr>
          <a:xfrm>
            <a:off x="1178800" y="3649955"/>
            <a:ext cx="6786398" cy="441106"/>
          </a:xfrm>
        </p:spPr>
        <p:txBody>
          <a:bodyPr>
            <a:normAutofit/>
          </a:bodyPr>
          <a:lstStyle>
            <a:lvl1pPr marL="0" indent="0" algn="ctr">
              <a:buNone/>
              <a:defRPr sz="2000">
                <a:solidFill>
                  <a:srgbClr val="042971"/>
                </a:solidFill>
                <a:latin typeface="Meiryo" charset="-128"/>
                <a:ea typeface="Meiryo" charset="-128"/>
                <a:cs typeface="Meiryo"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sz="2000" dirty="0">
                <a:solidFill>
                  <a:srgbClr val="2693AE"/>
                </a:solidFill>
              </a:rPr>
              <a:t>[</a:t>
            </a:r>
            <a:r>
              <a:rPr lang="ja-JP" altLang="en-US" sz="2000" dirty="0">
                <a:solidFill>
                  <a:srgbClr val="2693AE"/>
                </a:solidFill>
              </a:rPr>
              <a:t>サブタイトルサブタイトルサブタイトルサブタイトル</a:t>
            </a:r>
            <a:r>
              <a:rPr lang="en-US" altLang="ja-JP" sz="2000" dirty="0">
                <a:solidFill>
                  <a:srgbClr val="2693AE"/>
                </a:solidFill>
              </a:rPr>
              <a:t>]</a:t>
            </a:r>
            <a:endParaRPr lang="ja-JP" altLang="en-US" sz="2000" dirty="0">
              <a:solidFill>
                <a:srgbClr val="2693AE"/>
              </a:solidFill>
            </a:endParaRPr>
          </a:p>
        </p:txBody>
      </p:sp>
      <p:sp>
        <p:nvSpPr>
          <p:cNvPr id="6" name="スライド番号プレースホルダー 5"/>
          <p:cNvSpPr>
            <a:spLocks noGrp="1"/>
          </p:cNvSpPr>
          <p:nvPr>
            <p:ph type="sldNum" sz="quarter" idx="12"/>
          </p:nvPr>
        </p:nvSpPr>
        <p:spPr/>
        <p:txBody>
          <a:bodyPr/>
          <a:lstStyle/>
          <a:p>
            <a:fld id="{AE2B174E-97BD-4EC6-93BF-09DD5F3B1D68}" type="slidenum">
              <a:rPr kumimoji="1" lang="ja-JP" altLang="en-US" smtClean="0"/>
              <a:pPr/>
              <a:t>‹#›</a:t>
            </a:fld>
            <a:endParaRPr kumimoji="1" lang="ja-JP" altLang="en-US"/>
          </a:p>
        </p:txBody>
      </p:sp>
      <p:sp>
        <p:nvSpPr>
          <p:cNvPr id="10" name="サブタイトル 2"/>
          <p:cNvSpPr txBox="1">
            <a:spLocks/>
          </p:cNvSpPr>
          <p:nvPr userDrawn="1"/>
        </p:nvSpPr>
        <p:spPr>
          <a:xfrm>
            <a:off x="5708821" y="6518037"/>
            <a:ext cx="2961169" cy="2406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r>
              <a:rPr lang="en-US" altLang="ja-JP" sz="800" dirty="0">
                <a:solidFill>
                  <a:srgbClr val="B5B5B6"/>
                </a:solidFill>
                <a:latin typeface="Yu Gothic Medium" charset="-128"/>
                <a:ea typeface="Yu Gothic Medium" charset="-128"/>
                <a:cs typeface="Yu Gothic Medium" charset="-128"/>
              </a:rPr>
              <a:t>Copyright © SO &amp; SATO Law Offices All Rights Reserved.</a:t>
            </a:r>
            <a:endParaRPr lang="ja-JP" altLang="en-US" sz="800" dirty="0">
              <a:solidFill>
                <a:srgbClr val="B5B5B6"/>
              </a:solidFill>
              <a:latin typeface="Yu Gothic Medium" charset="-128"/>
              <a:ea typeface="Yu Gothic Medium" charset="-128"/>
              <a:cs typeface="Yu Gothic Medium" charset="-128"/>
            </a:endParaRPr>
          </a:p>
        </p:txBody>
      </p:sp>
      <p:pic>
        <p:nvPicPr>
          <p:cNvPr id="11" name="図 10"/>
          <p:cNvPicPr>
            <a:picLocks noChangeAspect="1"/>
          </p:cNvPicPr>
          <p:nvPr userDrawn="1"/>
        </p:nvPicPr>
        <p:blipFill>
          <a:blip r:embed="rId2"/>
          <a:stretch>
            <a:fillRect/>
          </a:stretch>
        </p:blipFill>
        <p:spPr>
          <a:xfrm>
            <a:off x="7413218" y="6026646"/>
            <a:ext cx="1144267" cy="435144"/>
          </a:xfrm>
          <a:prstGeom prst="rect">
            <a:avLst/>
          </a:prstGeom>
        </p:spPr>
      </p:pic>
    </p:spTree>
    <p:extLst>
      <p:ext uri="{BB962C8B-B14F-4D97-AF65-F5344CB8AC3E}">
        <p14:creationId xmlns:p14="http://schemas.microsoft.com/office/powerpoint/2010/main" val="329768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通常レイアウト">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97507D9F-09D5-4AA7-940B-1521B746392B}"/>
              </a:ext>
            </a:extLst>
          </p:cNvPr>
          <p:cNvSpPr>
            <a:spLocks noGrp="1"/>
          </p:cNvSpPr>
          <p:nvPr>
            <p:ph type="sldNum" sz="quarter" idx="10"/>
          </p:nvPr>
        </p:nvSpPr>
        <p:spPr/>
        <p:txBody>
          <a:bodyPr/>
          <a:lstStyle/>
          <a:p>
            <a:fld id="{AE2B174E-97BD-4EC6-93BF-09DD5F3B1D68}" type="slidenum">
              <a:rPr lang="ja-JP" altLang="en-US" smtClean="0"/>
              <a:pPr/>
              <a:t>‹#›</a:t>
            </a:fld>
            <a:endParaRPr lang="ja-JP" altLang="en-US"/>
          </a:p>
        </p:txBody>
      </p:sp>
      <p:sp>
        <p:nvSpPr>
          <p:cNvPr id="6" name="タイトル プレースホルダー 1"/>
          <p:cNvSpPr>
            <a:spLocks noGrp="1"/>
          </p:cNvSpPr>
          <p:nvPr>
            <p:ph type="title"/>
          </p:nvPr>
        </p:nvSpPr>
        <p:spPr>
          <a:xfrm>
            <a:off x="419878" y="156879"/>
            <a:ext cx="8266922" cy="854236"/>
          </a:xfrm>
          <a:prstGeom prst="rect">
            <a:avLst/>
          </a:prstGeom>
        </p:spPr>
        <p:txBody>
          <a:bodyPr vert="horz" lIns="91440" tIns="45720" rIns="91440" bIns="45720" rtlCol="0" anchor="ctr">
            <a:noAutofit/>
          </a:bodyPr>
          <a:lstStyle>
            <a:lvl1pPr>
              <a:defRPr baseline="0">
                <a:solidFill>
                  <a:schemeClr val="accent2"/>
                </a:solidFill>
              </a:defRPr>
            </a:lvl1pPr>
          </a:lstStyle>
          <a:p>
            <a:r>
              <a:rPr kumimoji="1" lang="ja-JP" altLang="en-US" dirty="0"/>
              <a:t>マスター タイトルの書式設定</a:t>
            </a:r>
          </a:p>
        </p:txBody>
      </p:sp>
      <p:sp>
        <p:nvSpPr>
          <p:cNvPr id="7" name="テキスト プレースホルダー 2"/>
          <p:cNvSpPr>
            <a:spLocks noGrp="1"/>
          </p:cNvSpPr>
          <p:nvPr>
            <p:ph idx="1"/>
          </p:nvPr>
        </p:nvSpPr>
        <p:spPr>
          <a:xfrm>
            <a:off x="419878" y="1138898"/>
            <a:ext cx="8266922" cy="4335145"/>
          </a:xfrm>
          <a:prstGeom prst="rect">
            <a:avLst/>
          </a:prstGeom>
        </p:spPr>
        <p:txBody>
          <a:bodyPr vert="horz" lIns="91440" tIns="45720" rIns="91440" bIns="45720" rtlCol="0">
            <a:normAutofit/>
          </a:bodyPr>
          <a:lstStyle>
            <a:lvl1pPr>
              <a:defRPr baseline="0">
                <a:solidFill>
                  <a:schemeClr val="accent2"/>
                </a:solidFill>
              </a:defRPr>
            </a:lvl1pPr>
            <a:lvl2pPr>
              <a:defRPr baseline="0">
                <a:solidFill>
                  <a:schemeClr val="accent2"/>
                </a:solidFill>
              </a:defRPr>
            </a:lvl2pPr>
            <a:lvl3pPr>
              <a:defRPr baseline="0">
                <a:solidFill>
                  <a:schemeClr val="accent2"/>
                </a:solidFill>
              </a:defRPr>
            </a:lvl3pPr>
            <a:lvl4pPr>
              <a:defRPr baseline="0">
                <a:solidFill>
                  <a:schemeClr val="accent2"/>
                </a:solidFill>
              </a:defRPr>
            </a:lvl4pPr>
            <a:lvl5pPr>
              <a:defRPr baseline="0">
                <a:solidFill>
                  <a:schemeClr val="accent2"/>
                </a:solidFill>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44973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結論レイアウト">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711641" y="1924219"/>
            <a:ext cx="7720717" cy="1127212"/>
          </a:xfrm>
        </p:spPr>
        <p:txBody>
          <a:bodyPr anchor="b" anchorCtr="0">
            <a:noAutofit/>
          </a:bodyPr>
          <a:lstStyle>
            <a:lvl1pPr algn="ctr">
              <a:defRPr sz="3000" b="1">
                <a:solidFill>
                  <a:srgbClr val="042971"/>
                </a:solidFill>
                <a:latin typeface="Meiryo" charset="-128"/>
                <a:ea typeface="Meiryo" charset="-128"/>
                <a:cs typeface="Meiryo" charset="-128"/>
              </a:defRPr>
            </a:lvl1pPr>
          </a:lstStyle>
          <a:p>
            <a:r>
              <a:rPr lang="ja-JP" altLang="en-US" sz="3000" b="1" spc="-150" dirty="0">
                <a:solidFill>
                  <a:srgbClr val="2693AE"/>
                </a:solidFill>
                <a:latin typeface="Yu Gothic" charset="-128"/>
                <a:ea typeface="Yu Gothic" charset="-128"/>
                <a:cs typeface="Yu Gothic" charset="-128"/>
              </a:rPr>
              <a:t>扉ページダミーダミーダミー</a:t>
            </a:r>
            <a:br>
              <a:rPr lang="en-US" altLang="ja-JP" sz="3000" b="1" spc="-150" dirty="0">
                <a:solidFill>
                  <a:srgbClr val="2693AE"/>
                </a:solidFill>
                <a:latin typeface="Yu Gothic" charset="-128"/>
                <a:ea typeface="Yu Gothic" charset="-128"/>
                <a:cs typeface="Yu Gothic" charset="-128"/>
              </a:rPr>
            </a:br>
            <a:r>
              <a:rPr lang="ja-JP" altLang="en-US" sz="3000" b="1" spc="-150" dirty="0">
                <a:solidFill>
                  <a:srgbClr val="2693AE"/>
                </a:solidFill>
                <a:latin typeface="Yu Gothic" charset="-128"/>
                <a:ea typeface="Yu Gothic" charset="-128"/>
                <a:cs typeface="Yu Gothic" charset="-128"/>
              </a:rPr>
              <a:t>扉ページダミーダミーダミー</a:t>
            </a:r>
            <a:endParaRPr kumimoji="1" lang="ja-JP" altLang="en-US" dirty="0"/>
          </a:p>
        </p:txBody>
      </p:sp>
      <p:sp>
        <p:nvSpPr>
          <p:cNvPr id="6" name="スライド番号プレースホルダー 5"/>
          <p:cNvSpPr>
            <a:spLocks noGrp="1"/>
          </p:cNvSpPr>
          <p:nvPr>
            <p:ph type="sldNum" sz="quarter" idx="12"/>
          </p:nvPr>
        </p:nvSpPr>
        <p:spPr/>
        <p:txBody>
          <a:bodyPr/>
          <a:lstStyle/>
          <a:p>
            <a:fld id="{AE2B174E-97BD-4EC6-93BF-09DD5F3B1D68}" type="slidenum">
              <a:rPr kumimoji="1" lang="ja-JP" altLang="en-US" smtClean="0"/>
              <a:pPr/>
              <a:t>‹#›</a:t>
            </a:fld>
            <a:endParaRPr kumimoji="1" lang="ja-JP" altLang="en-US"/>
          </a:p>
        </p:txBody>
      </p:sp>
      <p:cxnSp>
        <p:nvCxnSpPr>
          <p:cNvPr id="8" name="直線コネクタ 7">
            <a:extLst>
              <a:ext uri="{FF2B5EF4-FFF2-40B4-BE49-F238E27FC236}">
                <a16:creationId xmlns:a16="http://schemas.microsoft.com/office/drawing/2014/main" id="{347E099E-BBB1-4E48-BA81-181A7EE99041}"/>
              </a:ext>
            </a:extLst>
          </p:cNvPr>
          <p:cNvCxnSpPr/>
          <p:nvPr userDrawn="1"/>
        </p:nvCxnSpPr>
        <p:spPr>
          <a:xfrm>
            <a:off x="1684961" y="3285996"/>
            <a:ext cx="5774076" cy="0"/>
          </a:xfrm>
          <a:prstGeom prst="line">
            <a:avLst/>
          </a:prstGeom>
          <a:ln w="76200">
            <a:solidFill>
              <a:srgbClr val="042971"/>
            </a:solidFill>
          </a:ln>
        </p:spPr>
        <p:style>
          <a:lnRef idx="1">
            <a:schemeClr val="accent1"/>
          </a:lnRef>
          <a:fillRef idx="0">
            <a:schemeClr val="accent1"/>
          </a:fillRef>
          <a:effectRef idx="0">
            <a:schemeClr val="accent1"/>
          </a:effectRef>
          <a:fontRef idx="minor">
            <a:schemeClr val="tx1"/>
          </a:fontRef>
        </p:style>
      </p:cxnSp>
      <p:sp>
        <p:nvSpPr>
          <p:cNvPr id="11" name="テキスト プレースホルダー 2">
            <a:extLst>
              <a:ext uri="{FF2B5EF4-FFF2-40B4-BE49-F238E27FC236}">
                <a16:creationId xmlns:a16="http://schemas.microsoft.com/office/drawing/2014/main" id="{01B26D50-85C8-485A-9381-975A72D7881A}"/>
              </a:ext>
            </a:extLst>
          </p:cNvPr>
          <p:cNvSpPr>
            <a:spLocks noGrp="1"/>
          </p:cNvSpPr>
          <p:nvPr>
            <p:ph type="body" idx="1" hasCustomPrompt="1"/>
          </p:nvPr>
        </p:nvSpPr>
        <p:spPr>
          <a:xfrm>
            <a:off x="702755" y="3520562"/>
            <a:ext cx="7729603" cy="376364"/>
          </a:xfrm>
        </p:spPr>
        <p:txBody>
          <a:bodyPr anchor="t" anchorCtr="0">
            <a:normAutofit/>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400">
                <a:solidFill>
                  <a:srgbClr val="04297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dirty="0"/>
              <a:t>サブタイトルサブタイトルサブタイトル</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dirty="0"/>
          </a:p>
          <a:p>
            <a:pPr lvl="0"/>
            <a:endParaRPr kumimoji="1" lang="ja-JP" altLang="en-US" dirty="0"/>
          </a:p>
        </p:txBody>
      </p:sp>
      <p:sp>
        <p:nvSpPr>
          <p:cNvPr id="12" name="サブタイトル 2"/>
          <p:cNvSpPr txBox="1">
            <a:spLocks/>
          </p:cNvSpPr>
          <p:nvPr userDrawn="1"/>
        </p:nvSpPr>
        <p:spPr>
          <a:xfrm>
            <a:off x="5708821" y="6518037"/>
            <a:ext cx="2961169" cy="2406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r>
              <a:rPr lang="en-US" altLang="ja-JP" sz="800" dirty="0">
                <a:solidFill>
                  <a:srgbClr val="B5B5B6"/>
                </a:solidFill>
                <a:latin typeface="Yu Gothic Medium" charset="-128"/>
                <a:ea typeface="Yu Gothic Medium" charset="-128"/>
                <a:cs typeface="Yu Gothic Medium" charset="-128"/>
              </a:rPr>
              <a:t>Copyright © SO &amp; SATO Law Offices All Rights Reserved.</a:t>
            </a:r>
            <a:endParaRPr lang="ja-JP" altLang="en-US" sz="800" dirty="0">
              <a:solidFill>
                <a:srgbClr val="B5B5B6"/>
              </a:solidFill>
              <a:latin typeface="Yu Gothic Medium" charset="-128"/>
              <a:ea typeface="Yu Gothic Medium" charset="-128"/>
              <a:cs typeface="Yu Gothic Medium" charset="-128"/>
            </a:endParaRPr>
          </a:p>
        </p:txBody>
      </p:sp>
      <p:pic>
        <p:nvPicPr>
          <p:cNvPr id="14" name="図 13"/>
          <p:cNvPicPr>
            <a:picLocks noChangeAspect="1"/>
          </p:cNvPicPr>
          <p:nvPr userDrawn="1"/>
        </p:nvPicPr>
        <p:blipFill>
          <a:blip r:embed="rId2"/>
          <a:stretch>
            <a:fillRect/>
          </a:stretch>
        </p:blipFill>
        <p:spPr>
          <a:xfrm>
            <a:off x="7413218" y="6026646"/>
            <a:ext cx="1144267" cy="435144"/>
          </a:xfrm>
          <a:prstGeom prst="rect">
            <a:avLst/>
          </a:prstGeom>
        </p:spPr>
      </p:pic>
    </p:spTree>
    <p:extLst>
      <p:ext uri="{BB962C8B-B14F-4D97-AF65-F5344CB8AC3E}">
        <p14:creationId xmlns:p14="http://schemas.microsoft.com/office/powerpoint/2010/main" val="41679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747169"/>
            <a:ext cx="7772400" cy="1362075"/>
          </a:xfrm>
        </p:spPr>
        <p:txBody>
          <a:bodyPr anchor="b" anchorCtr="0"/>
          <a:lstStyle>
            <a:lvl1pPr algn="l">
              <a:defRPr sz="2800" b="1" cap="none" baseline="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722313" y="3120810"/>
            <a:ext cx="7772399" cy="1500187"/>
          </a:xfrm>
        </p:spPr>
        <p:txBody>
          <a:bodyPr anchor="t" anchorCtr="0"/>
          <a:lstStyle>
            <a:lvl1pPr marL="0" indent="0">
              <a:buNone/>
              <a:defRPr sz="2000">
                <a:solidFill>
                  <a:srgbClr val="04297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a:t>マスター テキストの書式設定</a:t>
            </a:r>
          </a:p>
        </p:txBody>
      </p:sp>
      <p:sp>
        <p:nvSpPr>
          <p:cNvPr id="6" name="スライド番号プレースホルダー 5"/>
          <p:cNvSpPr>
            <a:spLocks noGrp="1"/>
          </p:cNvSpPr>
          <p:nvPr>
            <p:ph type="sldNum" sz="quarter" idx="12"/>
          </p:nvPr>
        </p:nvSpPr>
        <p:spPr/>
        <p:txBody>
          <a:bodyPr/>
          <a:lstStyle/>
          <a:p>
            <a:fld id="{AE2B174E-97BD-4EC6-93BF-09DD5F3B1D68}" type="slidenum">
              <a:rPr kumimoji="1" lang="ja-JP" altLang="en-US" smtClean="0"/>
              <a:pPr/>
              <a:t>‹#›</a:t>
            </a:fld>
            <a:endParaRPr kumimoji="1" lang="ja-JP" altLang="en-US"/>
          </a:p>
        </p:txBody>
      </p:sp>
    </p:spTree>
    <p:extLst>
      <p:ext uri="{BB962C8B-B14F-4D97-AF65-F5344CB8AC3E}">
        <p14:creationId xmlns:p14="http://schemas.microsoft.com/office/powerpoint/2010/main" val="279159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sz="half" idx="1"/>
          </p:nvPr>
        </p:nvSpPr>
        <p:spPr>
          <a:xfrm>
            <a:off x="419878" y="1124974"/>
            <a:ext cx="4075922" cy="437378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p:cNvSpPr>
            <a:spLocks noGrp="1"/>
          </p:cNvSpPr>
          <p:nvPr>
            <p:ph sz="half" idx="2"/>
          </p:nvPr>
        </p:nvSpPr>
        <p:spPr>
          <a:xfrm>
            <a:off x="4546936" y="1124974"/>
            <a:ext cx="4093828" cy="437378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12"/>
          </p:nvPr>
        </p:nvSpPr>
        <p:spPr/>
        <p:txBody>
          <a:bodyPr/>
          <a:lstStyle/>
          <a:p>
            <a:fld id="{AE2B174E-97BD-4EC6-93BF-09DD5F3B1D68}" type="slidenum">
              <a:rPr kumimoji="1" lang="ja-JP" altLang="en-US" smtClean="0"/>
              <a:pPr/>
              <a:t>‹#›</a:t>
            </a:fld>
            <a:endParaRPr kumimoji="1" lang="ja-JP" altLang="en-US"/>
          </a:p>
        </p:txBody>
      </p:sp>
    </p:spTree>
    <p:extLst>
      <p:ext uri="{BB962C8B-B14F-4D97-AF65-F5344CB8AC3E}">
        <p14:creationId xmlns:p14="http://schemas.microsoft.com/office/powerpoint/2010/main" val="274118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19878" y="1077913"/>
            <a:ext cx="4077510" cy="598198"/>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419878" y="1717675"/>
            <a:ext cx="4077510" cy="36945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p:cNvSpPr>
            <a:spLocks noGrp="1"/>
          </p:cNvSpPr>
          <p:nvPr>
            <p:ph type="body" sz="quarter" idx="3"/>
          </p:nvPr>
        </p:nvSpPr>
        <p:spPr>
          <a:xfrm>
            <a:off x="4543721" y="1077913"/>
            <a:ext cx="4097043" cy="598198"/>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4543721" y="1717675"/>
            <a:ext cx="4097043" cy="36945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スライド番号プレースホルダー 8"/>
          <p:cNvSpPr>
            <a:spLocks noGrp="1"/>
          </p:cNvSpPr>
          <p:nvPr>
            <p:ph type="sldNum" sz="quarter" idx="12"/>
          </p:nvPr>
        </p:nvSpPr>
        <p:spPr/>
        <p:txBody>
          <a:bodyPr/>
          <a:lstStyle/>
          <a:p>
            <a:fld id="{AE2B174E-97BD-4EC6-93BF-09DD5F3B1D68}" type="slidenum">
              <a:rPr kumimoji="1" lang="ja-JP" altLang="en-US" smtClean="0"/>
              <a:pPr/>
              <a:t>‹#›</a:t>
            </a:fld>
            <a:endParaRPr kumimoji="1" lang="ja-JP" altLang="en-US"/>
          </a:p>
        </p:txBody>
      </p:sp>
    </p:spTree>
    <p:extLst>
      <p:ext uri="{BB962C8B-B14F-4D97-AF65-F5344CB8AC3E}">
        <p14:creationId xmlns:p14="http://schemas.microsoft.com/office/powerpoint/2010/main" val="70143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5" name="スライド番号プレースホルダー 4"/>
          <p:cNvSpPr>
            <a:spLocks noGrp="1"/>
          </p:cNvSpPr>
          <p:nvPr>
            <p:ph type="sldNum" sz="quarter" idx="12"/>
          </p:nvPr>
        </p:nvSpPr>
        <p:spPr/>
        <p:txBody>
          <a:bodyPr/>
          <a:lstStyle/>
          <a:p>
            <a:fld id="{AE2B174E-97BD-4EC6-93BF-09DD5F3B1D68}" type="slidenum">
              <a:rPr kumimoji="1" lang="ja-JP" altLang="en-US" smtClean="0"/>
              <a:pPr/>
              <a:t>‹#›</a:t>
            </a:fld>
            <a:endParaRPr kumimoji="1" lang="ja-JP" altLang="en-US"/>
          </a:p>
        </p:txBody>
      </p:sp>
    </p:spTree>
    <p:extLst>
      <p:ext uri="{BB962C8B-B14F-4D97-AF65-F5344CB8AC3E}">
        <p14:creationId xmlns:p14="http://schemas.microsoft.com/office/powerpoint/2010/main" val="18528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E2B174E-97BD-4EC6-93BF-09DD5F3B1D68}" type="slidenum">
              <a:rPr kumimoji="1" lang="ja-JP" altLang="en-US" smtClean="0"/>
              <a:pPr/>
              <a:t>‹#›</a:t>
            </a:fld>
            <a:endParaRPr kumimoji="1" lang="ja-JP" altLang="en-US"/>
          </a:p>
        </p:txBody>
      </p:sp>
    </p:spTree>
    <p:extLst>
      <p:ext uri="{BB962C8B-B14F-4D97-AF65-F5344CB8AC3E}">
        <p14:creationId xmlns:p14="http://schemas.microsoft.com/office/powerpoint/2010/main" val="70817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19878" y="156879"/>
            <a:ext cx="8266922" cy="854236"/>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19878" y="1138898"/>
            <a:ext cx="8266922" cy="4335145"/>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123043" y="6315075"/>
            <a:ext cx="434168" cy="349677"/>
          </a:xfrm>
          <a:prstGeom prst="rect">
            <a:avLst/>
          </a:prstGeom>
        </p:spPr>
        <p:txBody>
          <a:bodyPr vert="horz" lIns="91440" tIns="45720" rIns="91440" bIns="45720" rtlCol="0" anchor="ctr"/>
          <a:lstStyle>
            <a:lvl1pPr algn="r">
              <a:defRPr sz="1400" b="1">
                <a:solidFill>
                  <a:schemeClr val="accent4"/>
                </a:solidFill>
                <a:latin typeface="+mj-ea"/>
                <a:ea typeface="+mj-ea"/>
                <a:cs typeface="Arial" pitchFamily="34" charset="0"/>
              </a:defRPr>
            </a:lvl1pPr>
          </a:lstStyle>
          <a:p>
            <a:fld id="{AE2B174E-97BD-4EC6-93BF-09DD5F3B1D68}" type="slidenum">
              <a:rPr lang="ja-JP" altLang="en-US" smtClean="0"/>
              <a:pPr/>
              <a:t>‹#›</a:t>
            </a:fld>
            <a:endParaRPr lang="ja-JP" altLang="en-US" dirty="0"/>
          </a:p>
        </p:txBody>
      </p:sp>
      <p:cxnSp>
        <p:nvCxnSpPr>
          <p:cNvPr id="12" name="直線コネクタ 11"/>
          <p:cNvCxnSpPr/>
          <p:nvPr/>
        </p:nvCxnSpPr>
        <p:spPr bwMode="auto">
          <a:xfrm>
            <a:off x="412948" y="5898862"/>
            <a:ext cx="8273852" cy="0"/>
          </a:xfrm>
          <a:prstGeom prst="line">
            <a:avLst/>
          </a:prstGeom>
          <a:ln w="12700">
            <a:solidFill>
              <a:srgbClr val="042971"/>
            </a:solidFill>
          </a:ln>
        </p:spPr>
        <p:style>
          <a:lnRef idx="1">
            <a:schemeClr val="accent1"/>
          </a:lnRef>
          <a:fillRef idx="0">
            <a:schemeClr val="accent1"/>
          </a:fillRef>
          <a:effectRef idx="0">
            <a:schemeClr val="accent1"/>
          </a:effectRef>
          <a:fontRef idx="minor">
            <a:schemeClr val="tx1"/>
          </a:fontRef>
        </p:style>
      </p:cxnSp>
      <p:sp>
        <p:nvSpPr>
          <p:cNvPr id="8" name="サブタイトル 2"/>
          <p:cNvSpPr txBox="1">
            <a:spLocks/>
          </p:cNvSpPr>
          <p:nvPr userDrawn="1"/>
        </p:nvSpPr>
        <p:spPr>
          <a:xfrm>
            <a:off x="5708821" y="6518037"/>
            <a:ext cx="2961169" cy="2406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r>
              <a:rPr lang="en-US" altLang="ja-JP" sz="800" dirty="0">
                <a:solidFill>
                  <a:srgbClr val="B5B5B6"/>
                </a:solidFill>
                <a:latin typeface="Yu Gothic Medium" charset="-128"/>
                <a:ea typeface="Yu Gothic Medium" charset="-128"/>
                <a:cs typeface="Yu Gothic Medium" charset="-128"/>
              </a:rPr>
              <a:t>Copyright © SO &amp; SATO Law Offices All Rights Reserved.</a:t>
            </a:r>
            <a:endParaRPr lang="ja-JP" altLang="en-US" sz="800" dirty="0">
              <a:solidFill>
                <a:srgbClr val="B5B5B6"/>
              </a:solidFill>
              <a:latin typeface="Yu Gothic Medium" charset="-128"/>
              <a:ea typeface="Yu Gothic Medium" charset="-128"/>
              <a:cs typeface="Yu Gothic Medium" charset="-128"/>
            </a:endParaRPr>
          </a:p>
        </p:txBody>
      </p:sp>
      <p:pic>
        <p:nvPicPr>
          <p:cNvPr id="9" name="図 8"/>
          <p:cNvPicPr>
            <a:picLocks noChangeAspect="1"/>
          </p:cNvPicPr>
          <p:nvPr userDrawn="1"/>
        </p:nvPicPr>
        <p:blipFill>
          <a:blip r:embed="rId11"/>
          <a:stretch>
            <a:fillRect/>
          </a:stretch>
        </p:blipFill>
        <p:spPr>
          <a:xfrm>
            <a:off x="7413218" y="6026646"/>
            <a:ext cx="1144267" cy="435144"/>
          </a:xfrm>
          <a:prstGeom prst="rect">
            <a:avLst/>
          </a:prstGeom>
        </p:spPr>
      </p:pic>
    </p:spTree>
    <p:extLst>
      <p:ext uri="{BB962C8B-B14F-4D97-AF65-F5344CB8AC3E}">
        <p14:creationId xmlns:p14="http://schemas.microsoft.com/office/powerpoint/2010/main" val="986712565"/>
      </p:ext>
    </p:extLst>
  </p:cSld>
  <p:clrMap bg1="lt1" tx1="dk1" bg2="lt2" tx2="dk2" accent1="accent1" accent2="accent2" accent3="accent3" accent4="accent4" accent5="accent5" accent6="accent6" hlink="hlink" folHlink="folHlink"/>
  <p:sldLayoutIdLst>
    <p:sldLayoutId id="2147483710" r:id="rId1"/>
    <p:sldLayoutId id="2147483719" r:id="rId2"/>
    <p:sldLayoutId id="2147483720" r:id="rId3"/>
    <p:sldLayoutId id="2147483712" r:id="rId4"/>
    <p:sldLayoutId id="2147483713" r:id="rId5"/>
    <p:sldLayoutId id="2147483714" r:id="rId6"/>
    <p:sldLayoutId id="2147483715" r:id="rId7"/>
    <p:sldLayoutId id="2147483716" r:id="rId8"/>
    <p:sldLayoutId id="2147483705" r:id="rId9"/>
  </p:sldLayoutIdLst>
  <p:hf hdr="0" ftr="0" dt="0"/>
  <p:txStyles>
    <p:titleStyle>
      <a:lvl1pPr algn="l" defTabSz="914400" rtl="0" eaLnBrk="1" latinLnBrk="0" hangingPunct="1">
        <a:spcBef>
          <a:spcPct val="0"/>
        </a:spcBef>
        <a:buNone/>
        <a:defRPr kumimoji="1" sz="4000" b="1" kern="1200">
          <a:solidFill>
            <a:srgbClr val="042971"/>
          </a:solidFill>
          <a:latin typeface="Meiryo" charset="-128"/>
          <a:ea typeface="Meiryo" charset="-128"/>
          <a:cs typeface="Meiryo" charset="-128"/>
        </a:defRPr>
      </a:lvl1pPr>
    </p:titleStyle>
    <p:bodyStyle>
      <a:lvl1pPr marL="342900" indent="-342900" algn="l" defTabSz="914400" rtl="0" eaLnBrk="1" latinLnBrk="0" hangingPunct="1">
        <a:spcBef>
          <a:spcPct val="20000"/>
        </a:spcBef>
        <a:buFont typeface="Arial" pitchFamily="34" charset="0"/>
        <a:buChar char="•"/>
        <a:defRPr kumimoji="1" sz="3200" kern="1200" baseline="0">
          <a:solidFill>
            <a:srgbClr val="042971"/>
          </a:solidFill>
          <a:latin typeface="Meiryo" charset="-128"/>
          <a:ea typeface="Meiryo" charset="-128"/>
          <a:cs typeface="Meiryo" charset="-128"/>
        </a:defRPr>
      </a:lvl1pPr>
      <a:lvl2pPr marL="742950" indent="-285750" algn="l" defTabSz="914400" rtl="0" eaLnBrk="1" latinLnBrk="0" hangingPunct="1">
        <a:spcBef>
          <a:spcPct val="20000"/>
        </a:spcBef>
        <a:buFont typeface="Arial" pitchFamily="34" charset="0"/>
        <a:buChar char="–"/>
        <a:defRPr kumimoji="1" sz="2400" kern="1200" baseline="0">
          <a:solidFill>
            <a:srgbClr val="042971"/>
          </a:solidFill>
          <a:latin typeface="Meiryo" charset="-128"/>
          <a:ea typeface="Meiryo" charset="-128"/>
          <a:cs typeface="Meiryo" charset="-128"/>
        </a:defRPr>
      </a:lvl2pPr>
      <a:lvl3pPr marL="1143000" indent="-228600" algn="l" defTabSz="914400" rtl="0" eaLnBrk="1" latinLnBrk="0" hangingPunct="1">
        <a:spcBef>
          <a:spcPct val="20000"/>
        </a:spcBef>
        <a:buFont typeface="Arial" pitchFamily="34" charset="0"/>
        <a:buChar char="•"/>
        <a:defRPr kumimoji="1" sz="2000" kern="1200" baseline="0">
          <a:solidFill>
            <a:srgbClr val="042971"/>
          </a:solidFill>
          <a:latin typeface="Meiryo" charset="-128"/>
          <a:ea typeface="Meiryo" charset="-128"/>
          <a:cs typeface="Meiryo" charset="-128"/>
        </a:defRPr>
      </a:lvl3pPr>
      <a:lvl4pPr marL="1600200" indent="-228600" algn="l" defTabSz="914400" rtl="0" eaLnBrk="1" latinLnBrk="0" hangingPunct="1">
        <a:spcBef>
          <a:spcPct val="20000"/>
        </a:spcBef>
        <a:buFont typeface="Arial" pitchFamily="34" charset="0"/>
        <a:buChar char="–"/>
        <a:defRPr kumimoji="1" sz="1800" kern="1200" baseline="0">
          <a:solidFill>
            <a:srgbClr val="042971"/>
          </a:solidFill>
          <a:latin typeface="Meiryo" charset="-128"/>
          <a:ea typeface="Meiryo" charset="-128"/>
          <a:cs typeface="Meiryo" charset="-128"/>
        </a:defRPr>
      </a:lvl4pPr>
      <a:lvl5pPr marL="2057400" indent="-228600" algn="l" defTabSz="914400" rtl="0" eaLnBrk="1" latinLnBrk="0" hangingPunct="1">
        <a:spcBef>
          <a:spcPct val="20000"/>
        </a:spcBef>
        <a:buFont typeface="Arial" pitchFamily="34" charset="0"/>
        <a:buChar char="»"/>
        <a:defRPr kumimoji="1" sz="1800" kern="1200" baseline="0">
          <a:solidFill>
            <a:srgbClr val="042971"/>
          </a:solidFill>
          <a:latin typeface="Meiryo" charset="-128"/>
          <a:ea typeface="Meiryo" charset="-128"/>
          <a:cs typeface="Meiryo"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836768" y="1916206"/>
            <a:ext cx="7720717" cy="1995394"/>
          </a:xfrm>
        </p:spPr>
        <p:txBody>
          <a:bodyPr/>
          <a:lstStyle/>
          <a:p>
            <a:pPr algn="l"/>
            <a:r>
              <a:rPr kumimoji="1" lang="en-US" altLang="ja-JP" sz="2400" dirty="0">
                <a:solidFill>
                  <a:schemeClr val="accent2"/>
                </a:solidFill>
              </a:rPr>
              <a:t>JBA</a:t>
            </a:r>
            <a:r>
              <a:rPr kumimoji="1" lang="ja-JP" altLang="en-US" sz="2400" dirty="0">
                <a:solidFill>
                  <a:schemeClr val="accent2"/>
                </a:solidFill>
              </a:rPr>
              <a:t>緊急セミナー</a:t>
            </a:r>
            <a:br>
              <a:rPr kumimoji="1" lang="en-US" altLang="ja-JP" sz="4000" dirty="0">
                <a:solidFill>
                  <a:schemeClr val="accent2"/>
                </a:solidFill>
              </a:rPr>
            </a:br>
            <a:r>
              <a:rPr kumimoji="1" lang="en-US" altLang="ja-JP" sz="4000" dirty="0">
                <a:solidFill>
                  <a:schemeClr val="accent2"/>
                </a:solidFill>
              </a:rPr>
              <a:t>Libra</a:t>
            </a:r>
            <a:r>
              <a:rPr kumimoji="1" lang="ja-JP" altLang="en-US" sz="4000" dirty="0">
                <a:solidFill>
                  <a:schemeClr val="accent2"/>
                </a:solidFill>
              </a:rPr>
              <a:t>コインの登場と</a:t>
            </a:r>
            <a:r>
              <a:rPr kumimoji="1" lang="ja-JP" altLang="en-US" sz="4000">
                <a:solidFill>
                  <a:schemeClr val="accent2"/>
                </a:solidFill>
              </a:rPr>
              <a:t>ステーブルコイン規制</a:t>
            </a:r>
            <a:endParaRPr kumimoji="1" lang="ja-JP" altLang="en-US" sz="4000" dirty="0">
              <a:solidFill>
                <a:schemeClr val="accent2"/>
              </a:solidFill>
            </a:endParaRPr>
          </a:p>
        </p:txBody>
      </p:sp>
      <p:sp>
        <p:nvSpPr>
          <p:cNvPr id="6" name="サブタイトル 5"/>
          <p:cNvSpPr>
            <a:spLocks noGrp="1"/>
          </p:cNvSpPr>
          <p:nvPr>
            <p:ph type="subTitle" idx="1"/>
          </p:nvPr>
        </p:nvSpPr>
        <p:spPr>
          <a:xfrm>
            <a:off x="2043894" y="4498042"/>
            <a:ext cx="6786398" cy="1324536"/>
          </a:xfrm>
        </p:spPr>
        <p:txBody>
          <a:bodyPr>
            <a:normAutofit fontScale="85000" lnSpcReduction="20000"/>
          </a:bodyPr>
          <a:lstStyle/>
          <a:p>
            <a:pPr algn="r"/>
            <a:endParaRPr kumimoji="1" lang="en-US" altLang="ja-JP" dirty="0">
              <a:solidFill>
                <a:schemeClr val="accent2"/>
              </a:solidFill>
            </a:endParaRPr>
          </a:p>
          <a:p>
            <a:pPr algn="r"/>
            <a:r>
              <a:rPr kumimoji="1" lang="ja-JP" altLang="en-US" sz="2600" dirty="0">
                <a:solidFill>
                  <a:schemeClr val="accent2"/>
                </a:solidFill>
              </a:rPr>
              <a:t>創・佐藤法律事務所</a:t>
            </a:r>
            <a:endParaRPr kumimoji="1" lang="en-US" altLang="ja-JP" sz="2600" dirty="0">
              <a:solidFill>
                <a:schemeClr val="accent2"/>
              </a:solidFill>
            </a:endParaRPr>
          </a:p>
          <a:p>
            <a:pPr algn="r"/>
            <a:r>
              <a:rPr lang="ja-JP" altLang="en-US" sz="2600" dirty="0">
                <a:solidFill>
                  <a:schemeClr val="accent2"/>
                </a:solidFill>
              </a:rPr>
              <a:t>弁護士　斎藤　創</a:t>
            </a:r>
            <a:endParaRPr lang="en-US" altLang="ja-JP" sz="2600" dirty="0">
              <a:solidFill>
                <a:schemeClr val="accent2"/>
              </a:solidFill>
            </a:endParaRPr>
          </a:p>
          <a:p>
            <a:pPr algn="r"/>
            <a:r>
              <a:rPr lang="en-US" altLang="ja-JP" dirty="0">
                <a:solidFill>
                  <a:schemeClr val="accent2"/>
                </a:solidFill>
              </a:rPr>
              <a:t>2019</a:t>
            </a:r>
            <a:r>
              <a:rPr lang="ja-JP" altLang="en-US" dirty="0">
                <a:solidFill>
                  <a:schemeClr val="accent2"/>
                </a:solidFill>
              </a:rPr>
              <a:t>年</a:t>
            </a:r>
            <a:r>
              <a:rPr lang="en-US" altLang="ja-JP" dirty="0">
                <a:solidFill>
                  <a:schemeClr val="accent2"/>
                </a:solidFill>
              </a:rPr>
              <a:t>6</a:t>
            </a:r>
            <a:r>
              <a:rPr lang="ja-JP" altLang="en-US" dirty="0">
                <a:solidFill>
                  <a:schemeClr val="accent2"/>
                </a:solidFill>
              </a:rPr>
              <a:t>月</a:t>
            </a:r>
            <a:r>
              <a:rPr lang="en-US" altLang="ja-JP" dirty="0">
                <a:solidFill>
                  <a:schemeClr val="accent2"/>
                </a:solidFill>
              </a:rPr>
              <a:t>24</a:t>
            </a:r>
            <a:r>
              <a:rPr lang="ja-JP" altLang="en-US" dirty="0">
                <a:solidFill>
                  <a:schemeClr val="accent2"/>
                </a:solidFill>
              </a:rPr>
              <a:t>日</a:t>
            </a:r>
            <a:endParaRPr kumimoji="1" lang="ja-JP" altLang="en-US" sz="3400" dirty="0">
              <a:solidFill>
                <a:schemeClr val="accent2"/>
              </a:solidFill>
            </a:endParaRPr>
          </a:p>
        </p:txBody>
      </p:sp>
      <p:sp>
        <p:nvSpPr>
          <p:cNvPr id="3" name="スライド番号プレースホルダー 2">
            <a:extLst>
              <a:ext uri="{FF2B5EF4-FFF2-40B4-BE49-F238E27FC236}">
                <a16:creationId xmlns:a16="http://schemas.microsoft.com/office/drawing/2014/main" id="{49DBFC7A-E4E0-406F-901F-68BDDBB75ACA}"/>
              </a:ext>
            </a:extLst>
          </p:cNvPr>
          <p:cNvSpPr>
            <a:spLocks noGrp="1"/>
          </p:cNvSpPr>
          <p:nvPr>
            <p:ph type="sldNum" sz="quarter" idx="12"/>
          </p:nvPr>
        </p:nvSpPr>
        <p:spPr/>
        <p:txBody>
          <a:bodyPr/>
          <a:lstStyle/>
          <a:p>
            <a:fld id="{AE2B174E-97BD-4EC6-93BF-09DD5F3B1D68}" type="slidenum">
              <a:rPr lang="ja-JP" altLang="en-US" smtClean="0"/>
              <a:pPr/>
              <a:t>1</a:t>
            </a:fld>
            <a:endParaRPr lang="ja-JP" altLang="en-US"/>
          </a:p>
        </p:txBody>
      </p:sp>
    </p:spTree>
    <p:extLst>
      <p:ext uri="{BB962C8B-B14F-4D97-AF65-F5344CB8AC3E}">
        <p14:creationId xmlns:p14="http://schemas.microsoft.com/office/powerpoint/2010/main" val="1010400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10</a:t>
            </a:fld>
            <a:endParaRPr lang="ja-JP" altLang="en-US"/>
          </a:p>
        </p:txBody>
      </p:sp>
      <p:sp>
        <p:nvSpPr>
          <p:cNvPr id="3" name="タイトル 2"/>
          <p:cNvSpPr>
            <a:spLocks noGrp="1"/>
          </p:cNvSpPr>
          <p:nvPr>
            <p:ph type="title"/>
          </p:nvPr>
        </p:nvSpPr>
        <p:spPr/>
        <p:txBody>
          <a:bodyPr/>
          <a:lstStyle/>
          <a:p>
            <a:r>
              <a:rPr lang="en-US" altLang="ja-JP" dirty="0"/>
              <a:t>II	</a:t>
            </a:r>
            <a:r>
              <a:rPr lang="ja-JP" altLang="en-US" dirty="0"/>
              <a:t>ステーブルコインの例</a:t>
            </a:r>
            <a:r>
              <a:rPr lang="en-US" altLang="ja-JP" dirty="0"/>
              <a:t>(</a:t>
            </a:r>
            <a:r>
              <a:rPr lang="ja-JP" altLang="en-US" dirty="0"/>
              <a:t>続</a:t>
            </a:r>
            <a:r>
              <a:rPr lang="en-US" altLang="ja-JP" dirty="0"/>
              <a:t>)</a:t>
            </a:r>
            <a:endParaRPr kumimoji="1" lang="ja-JP" altLang="en-US" dirty="0"/>
          </a:p>
        </p:txBody>
      </p:sp>
      <p:sp>
        <p:nvSpPr>
          <p:cNvPr id="4" name="コンテンツ プレースホルダー 3"/>
          <p:cNvSpPr>
            <a:spLocks noGrp="1"/>
          </p:cNvSpPr>
          <p:nvPr>
            <p:ph idx="1"/>
          </p:nvPr>
        </p:nvSpPr>
        <p:spPr/>
        <p:txBody>
          <a:bodyPr/>
          <a:lstStyle/>
          <a:p>
            <a:pPr marL="0" indent="0">
              <a:buNone/>
            </a:pPr>
            <a:r>
              <a:rPr lang="ja-JP" altLang="ja-JP" dirty="0"/>
              <a:t>③</a:t>
            </a:r>
            <a:r>
              <a:rPr lang="ja-JP" altLang="en-US" dirty="0"/>
              <a:t>　</a:t>
            </a:r>
            <a:r>
              <a:rPr lang="ja-JP" altLang="ja-JP" dirty="0"/>
              <a:t>通貨発行益モデル</a:t>
            </a:r>
          </a:p>
          <a:p>
            <a:pPr lvl="1"/>
            <a:r>
              <a:rPr lang="ja-JP" altLang="ja-JP" sz="2600" dirty="0"/>
              <a:t>貨幣数量説に基づいて発行されるコイン。トークンの価格を基準通貨や他の基準値と比較して安定させるために、トークンの供給を需給に応じて継続的に調整する</a:t>
            </a:r>
          </a:p>
          <a:p>
            <a:pPr lvl="1"/>
            <a:r>
              <a:rPr lang="ja-JP" altLang="ja-JP" sz="2600" dirty="0"/>
              <a:t>例：</a:t>
            </a:r>
            <a:r>
              <a:rPr lang="en-US" altLang="ja-JP" sz="2600" dirty="0"/>
              <a:t>Basis</a:t>
            </a:r>
            <a:endParaRPr lang="ja-JP" altLang="en-US" sz="2600" dirty="0"/>
          </a:p>
          <a:p>
            <a:endParaRPr kumimoji="1" lang="ja-JP" altLang="en-US" dirty="0"/>
          </a:p>
        </p:txBody>
      </p:sp>
    </p:spTree>
    <p:extLst>
      <p:ext uri="{BB962C8B-B14F-4D97-AF65-F5344CB8AC3E}">
        <p14:creationId xmlns:p14="http://schemas.microsoft.com/office/powerpoint/2010/main" val="3007196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11</a:t>
            </a:fld>
            <a:endParaRPr lang="ja-JP" altLang="en-US"/>
          </a:p>
        </p:txBody>
      </p:sp>
      <p:sp>
        <p:nvSpPr>
          <p:cNvPr id="3" name="タイトル 2"/>
          <p:cNvSpPr>
            <a:spLocks noGrp="1"/>
          </p:cNvSpPr>
          <p:nvPr>
            <p:ph type="title"/>
          </p:nvPr>
        </p:nvSpPr>
        <p:spPr/>
        <p:txBody>
          <a:bodyPr/>
          <a:lstStyle/>
          <a:p>
            <a:r>
              <a:rPr lang="en-US" altLang="ja-JP" dirty="0"/>
              <a:t>Ⅲ</a:t>
            </a:r>
            <a:r>
              <a:rPr kumimoji="1" lang="ja-JP" altLang="en-US" dirty="0"/>
              <a:t>　仮想通貨法</a:t>
            </a:r>
          </a:p>
        </p:txBody>
      </p:sp>
      <p:sp>
        <p:nvSpPr>
          <p:cNvPr id="4" name="コンテンツ プレースホルダー 3"/>
          <p:cNvSpPr>
            <a:spLocks noGrp="1"/>
          </p:cNvSpPr>
          <p:nvPr>
            <p:ph idx="1"/>
          </p:nvPr>
        </p:nvSpPr>
        <p:spPr/>
        <p:txBody>
          <a:bodyPr>
            <a:normAutofit/>
          </a:bodyPr>
          <a:lstStyle/>
          <a:p>
            <a:r>
              <a:rPr lang="ja-JP" altLang="en-US" dirty="0"/>
              <a:t>仮想通貨の定義</a:t>
            </a:r>
            <a:endParaRPr lang="en-US" altLang="ja-JP" dirty="0"/>
          </a:p>
          <a:p>
            <a:pPr marL="400050" lvl="1" indent="0">
              <a:buNone/>
            </a:pPr>
            <a:r>
              <a:rPr lang="ja-JP" altLang="en-US" sz="2800" dirty="0"/>
              <a:t>①電磁的な財産的価値 ＋ ②電磁的に移転可能 </a:t>
            </a:r>
            <a:r>
              <a:rPr lang="en-US" altLang="ja-JP" sz="2800" dirty="0"/>
              <a:t>+ </a:t>
            </a:r>
            <a:r>
              <a:rPr lang="ja-JP" altLang="en-US" sz="2800" dirty="0"/>
              <a:t>③</a:t>
            </a:r>
            <a:r>
              <a:rPr lang="en-US" altLang="ja-JP" sz="2800" dirty="0"/>
              <a:t>(a)</a:t>
            </a:r>
            <a:r>
              <a:rPr lang="ja-JP" altLang="en-US" sz="2800" dirty="0"/>
              <a:t>不特定多数に対して使用可能又は</a:t>
            </a:r>
            <a:r>
              <a:rPr lang="en-US" altLang="ja-JP" sz="2800" dirty="0"/>
              <a:t>(b)</a:t>
            </a:r>
            <a:r>
              <a:rPr lang="ja-JP" altLang="en-US" sz="2800" dirty="0"/>
              <a:t>不特定多数間で他の仮想通貨と交換可能</a:t>
            </a:r>
            <a:r>
              <a:rPr lang="ja-JP" altLang="en-US" sz="2800" dirty="0" err="1"/>
              <a:t>ー</a:t>
            </a:r>
            <a:r>
              <a:rPr lang="ja-JP" altLang="en-US" sz="2800" dirty="0"/>
              <a:t> ④通貨建資産＝⑤仮想通貨</a:t>
            </a:r>
            <a:r>
              <a:rPr lang="en-US" altLang="ja-JP" sz="2800" dirty="0"/>
              <a:t> </a:t>
            </a:r>
            <a:endParaRPr lang="ja-JP" altLang="ja-JP" sz="2800" dirty="0"/>
          </a:p>
          <a:p>
            <a:r>
              <a:rPr lang="ja-JP" altLang="en-US" dirty="0"/>
              <a:t>ステーブルコイン規制の関係では通貨建資産かが大事</a:t>
            </a:r>
            <a:endParaRPr kumimoji="1" lang="ja-JP" altLang="en-US" dirty="0"/>
          </a:p>
        </p:txBody>
      </p:sp>
    </p:spTree>
    <p:extLst>
      <p:ext uri="{BB962C8B-B14F-4D97-AF65-F5344CB8AC3E}">
        <p14:creationId xmlns:p14="http://schemas.microsoft.com/office/powerpoint/2010/main" val="2210255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12</a:t>
            </a:fld>
            <a:endParaRPr lang="ja-JP" altLang="en-US"/>
          </a:p>
        </p:txBody>
      </p:sp>
      <p:sp>
        <p:nvSpPr>
          <p:cNvPr id="3" name="タイトル 2"/>
          <p:cNvSpPr>
            <a:spLocks noGrp="1"/>
          </p:cNvSpPr>
          <p:nvPr>
            <p:ph type="title"/>
          </p:nvPr>
        </p:nvSpPr>
        <p:spPr/>
        <p:txBody>
          <a:bodyPr/>
          <a:lstStyle/>
          <a:p>
            <a:r>
              <a:rPr lang="en-US" altLang="ja-JP" dirty="0"/>
              <a:t>Ⅲ</a:t>
            </a:r>
            <a:r>
              <a:rPr lang="ja-JP" altLang="en-US" dirty="0"/>
              <a:t>　仮想通貨法</a:t>
            </a:r>
            <a:endParaRPr kumimoji="1" lang="ja-JP" altLang="en-US" dirty="0"/>
          </a:p>
        </p:txBody>
      </p:sp>
      <p:sp>
        <p:nvSpPr>
          <p:cNvPr id="4" name="コンテンツ プレースホルダー 3"/>
          <p:cNvSpPr>
            <a:spLocks noGrp="1"/>
          </p:cNvSpPr>
          <p:nvPr>
            <p:ph idx="1"/>
          </p:nvPr>
        </p:nvSpPr>
        <p:spPr/>
        <p:txBody>
          <a:bodyPr>
            <a:normAutofit lnSpcReduction="10000"/>
          </a:bodyPr>
          <a:lstStyle/>
          <a:p>
            <a:r>
              <a:rPr lang="ja-JP" altLang="en-US" sz="3500" dirty="0"/>
              <a:t>通貨建資産の定義</a:t>
            </a:r>
            <a:endParaRPr lang="en-US" altLang="ja-JP" sz="3500" dirty="0"/>
          </a:p>
          <a:p>
            <a:pPr marL="400050" lvl="1" indent="0">
              <a:buNone/>
            </a:pPr>
            <a:r>
              <a:rPr lang="ja-JP" altLang="ja-JP" sz="2600" dirty="0"/>
              <a:t>通貨建資産＝本邦通貨若しくは外国通貨で表示され、又は本邦通貨若しくは外国通貨で債務の履行、払戻しその他これらに準ずるものが行われる資産</a:t>
            </a:r>
          </a:p>
          <a:p>
            <a:pPr marL="0" indent="0">
              <a:buNone/>
            </a:pPr>
            <a:r>
              <a:rPr lang="ja-JP" altLang="en-US" sz="2600" dirty="0"/>
              <a:t>→　</a:t>
            </a:r>
            <a:r>
              <a:rPr lang="ja-JP" altLang="ja-JP" sz="2600" dirty="0"/>
              <a:t>例えば、</a:t>
            </a:r>
            <a:r>
              <a:rPr lang="en-US" altLang="ja-JP" sz="2600" dirty="0"/>
              <a:t>True USD</a:t>
            </a:r>
            <a:r>
              <a:rPr lang="ja-JP" altLang="ja-JP" sz="2600" dirty="0"/>
              <a:t>や</a:t>
            </a:r>
            <a:r>
              <a:rPr lang="en-US" altLang="ja-JP" sz="2600" dirty="0"/>
              <a:t>USD Tether</a:t>
            </a:r>
            <a:r>
              <a:rPr lang="ja-JP" altLang="en-US" sz="2600" dirty="0"/>
              <a:t>は</a:t>
            </a:r>
            <a:r>
              <a:rPr lang="ja-JP" altLang="ja-JP" sz="2600" dirty="0"/>
              <a:t>、発行体</a:t>
            </a:r>
            <a:r>
              <a:rPr lang="ja-JP" altLang="en-US" sz="2600" dirty="0"/>
              <a:t>が</a:t>
            </a:r>
            <a:r>
              <a:rPr lang="en-US" altLang="ja-JP" sz="2600" dirty="0"/>
              <a:t>1USD=1</a:t>
            </a:r>
            <a:r>
              <a:rPr lang="ja-JP" altLang="ja-JP" sz="2600" dirty="0"/>
              <a:t>コインでの償還を約束している</a:t>
            </a:r>
            <a:r>
              <a:rPr lang="ja-JP" altLang="en-US" sz="2600" dirty="0"/>
              <a:t>筈で</a:t>
            </a:r>
            <a:r>
              <a:rPr lang="ja-JP" altLang="ja-JP" sz="2600" dirty="0"/>
              <a:t>通貨建資産に該当と思われる</a:t>
            </a:r>
          </a:p>
          <a:p>
            <a:pPr marL="0" indent="0">
              <a:buNone/>
            </a:pPr>
            <a:r>
              <a:rPr lang="ja-JP" altLang="en-US" sz="2600" dirty="0"/>
              <a:t>→　</a:t>
            </a:r>
            <a:r>
              <a:rPr lang="ja-JP" altLang="ja-JP" sz="2600" dirty="0"/>
              <a:t>他方、日本の</a:t>
            </a:r>
            <a:r>
              <a:rPr lang="en-US" altLang="ja-JP" sz="2600" dirty="0"/>
              <a:t>ZEN</a:t>
            </a:r>
            <a:r>
              <a:rPr lang="ja-JP" altLang="ja-JP" sz="2600" dirty="0"/>
              <a:t>は、取引所で</a:t>
            </a:r>
            <a:r>
              <a:rPr lang="en-US" altLang="ja-JP" sz="2600" dirty="0"/>
              <a:t>1</a:t>
            </a:r>
            <a:r>
              <a:rPr lang="ja-JP" altLang="ja-JP" sz="2600" dirty="0"/>
              <a:t>円</a:t>
            </a:r>
            <a:r>
              <a:rPr lang="en-US" altLang="ja-JP" sz="2600" dirty="0"/>
              <a:t>=1ZEN</a:t>
            </a:r>
            <a:r>
              <a:rPr lang="ja-JP" altLang="ja-JP" sz="2600" dirty="0" err="1"/>
              <a:t>での</a:t>
            </a:r>
            <a:r>
              <a:rPr lang="ja-JP" altLang="ja-JP" sz="2600" dirty="0"/>
              <a:t>購入オファーを出すことを約束しているだけなので、定義上、通貨建資産に該当しなと考えられるよう</a:t>
            </a:r>
            <a:endParaRPr lang="ja-JP" altLang="ja-JP" sz="2200" dirty="0"/>
          </a:p>
          <a:p>
            <a:endParaRPr kumimoji="1" lang="ja-JP" altLang="en-US" dirty="0"/>
          </a:p>
        </p:txBody>
      </p:sp>
    </p:spTree>
    <p:extLst>
      <p:ext uri="{BB962C8B-B14F-4D97-AF65-F5344CB8AC3E}">
        <p14:creationId xmlns:p14="http://schemas.microsoft.com/office/powerpoint/2010/main" val="2636070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13</a:t>
            </a:fld>
            <a:endParaRPr lang="ja-JP" altLang="en-US"/>
          </a:p>
        </p:txBody>
      </p:sp>
      <p:sp>
        <p:nvSpPr>
          <p:cNvPr id="3" name="タイトル 2"/>
          <p:cNvSpPr>
            <a:spLocks noGrp="1"/>
          </p:cNvSpPr>
          <p:nvPr>
            <p:ph type="title"/>
          </p:nvPr>
        </p:nvSpPr>
        <p:spPr/>
        <p:txBody>
          <a:bodyPr/>
          <a:lstStyle/>
          <a:p>
            <a:r>
              <a:rPr lang="en-US" altLang="ja-JP" dirty="0"/>
              <a:t>Ⅲ</a:t>
            </a:r>
            <a:r>
              <a:rPr lang="ja-JP" altLang="en-US" dirty="0"/>
              <a:t>　仮想通貨法</a:t>
            </a:r>
            <a:endParaRPr kumimoji="1" lang="ja-JP" altLang="en-US" dirty="0"/>
          </a:p>
        </p:txBody>
      </p:sp>
      <p:sp>
        <p:nvSpPr>
          <p:cNvPr id="4" name="コンテンツ プレースホルダー 3"/>
          <p:cNvSpPr>
            <a:spLocks noGrp="1"/>
          </p:cNvSpPr>
          <p:nvPr>
            <p:ph idx="1"/>
          </p:nvPr>
        </p:nvSpPr>
        <p:spPr/>
        <p:txBody>
          <a:bodyPr>
            <a:normAutofit lnSpcReduction="10000"/>
          </a:bodyPr>
          <a:lstStyle/>
          <a:p>
            <a:r>
              <a:rPr lang="en-US" altLang="ja-JP" dirty="0"/>
              <a:t>LIBRA</a:t>
            </a:r>
            <a:r>
              <a:rPr lang="ja-JP" altLang="ja-JP" dirty="0"/>
              <a:t>は</a:t>
            </a:r>
            <a:endParaRPr lang="en-US" altLang="ja-JP" dirty="0"/>
          </a:p>
          <a:p>
            <a:pPr lvl="1"/>
            <a:r>
              <a:rPr lang="ja-JP" altLang="ja-JP" dirty="0"/>
              <a:t>通貨バスケットであり特定の通貨にリンクしていない</a:t>
            </a:r>
            <a:endParaRPr lang="en-US" altLang="ja-JP" dirty="0"/>
          </a:p>
          <a:p>
            <a:pPr lvl="1"/>
            <a:r>
              <a:rPr lang="ja-JP" altLang="ja-JP" dirty="0"/>
              <a:t>認定再販売業者が償還を請求する際はリザーブの価値</a:t>
            </a:r>
            <a:r>
              <a:rPr lang="en-US" altLang="ja-JP" dirty="0"/>
              <a:t>(</a:t>
            </a:r>
            <a:r>
              <a:rPr lang="ja-JP" altLang="ja-JP" dirty="0"/>
              <a:t>裏側にある通貨、ボンドなどの価値</a:t>
            </a:r>
            <a:r>
              <a:rPr lang="en-US" altLang="ja-JP" dirty="0"/>
              <a:t>)</a:t>
            </a:r>
            <a:r>
              <a:rPr lang="ja-JP" altLang="ja-JP" dirty="0"/>
              <a:t>の時価を踏まえて償還がなされるのではと思われること</a:t>
            </a:r>
            <a:endParaRPr lang="en-US" altLang="ja-JP" dirty="0"/>
          </a:p>
          <a:p>
            <a:pPr marL="0" indent="0">
              <a:buNone/>
            </a:pPr>
            <a:r>
              <a:rPr lang="ja-JP" altLang="ja-JP" dirty="0"/>
              <a:t>から通貨建資産には該当しない</a:t>
            </a:r>
            <a:r>
              <a:rPr lang="ja-JP" altLang="en-US" dirty="0"/>
              <a:t>のでは？</a:t>
            </a:r>
            <a:endParaRPr lang="en-US" altLang="ja-JP" dirty="0"/>
          </a:p>
          <a:p>
            <a:pPr marL="0" indent="0">
              <a:buNone/>
            </a:pPr>
            <a:r>
              <a:rPr lang="ja-JP" altLang="en-US"/>
              <a:t>→　仮想</a:t>
            </a:r>
            <a:r>
              <a:rPr lang="ja-JP" altLang="en-US" dirty="0"/>
              <a:t>通貨に</a:t>
            </a:r>
            <a:r>
              <a:rPr lang="ja-JP" altLang="en-US"/>
              <a:t>該当する</a:t>
            </a:r>
            <a:endParaRPr lang="en-US" altLang="ja-JP" dirty="0"/>
          </a:p>
          <a:p>
            <a:r>
              <a:rPr lang="ja-JP" altLang="ja-JP" dirty="0"/>
              <a:t>但し性質をより詳しくチェックする必要はあ</a:t>
            </a:r>
            <a:r>
              <a:rPr lang="ja-JP" altLang="en-US" dirty="0"/>
              <a:t>る。また異なった考えも有り得る</a:t>
            </a:r>
            <a:endParaRPr lang="ja-JP" altLang="ja-JP" dirty="0"/>
          </a:p>
          <a:p>
            <a:endParaRPr kumimoji="1" lang="ja-JP" altLang="en-US" dirty="0"/>
          </a:p>
        </p:txBody>
      </p:sp>
    </p:spTree>
    <p:extLst>
      <p:ext uri="{BB962C8B-B14F-4D97-AF65-F5344CB8AC3E}">
        <p14:creationId xmlns:p14="http://schemas.microsoft.com/office/powerpoint/2010/main" val="693846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14</a:t>
            </a:fld>
            <a:endParaRPr lang="ja-JP" altLang="en-US"/>
          </a:p>
        </p:txBody>
      </p:sp>
      <p:sp>
        <p:nvSpPr>
          <p:cNvPr id="3" name="タイトル 2"/>
          <p:cNvSpPr>
            <a:spLocks noGrp="1"/>
          </p:cNvSpPr>
          <p:nvPr>
            <p:ph type="title"/>
          </p:nvPr>
        </p:nvSpPr>
        <p:spPr/>
        <p:txBody>
          <a:bodyPr/>
          <a:lstStyle/>
          <a:p>
            <a:r>
              <a:rPr lang="en-US" altLang="ja-JP" dirty="0"/>
              <a:t>Ⅲ</a:t>
            </a:r>
            <a:r>
              <a:rPr lang="ja-JP" altLang="en-US" dirty="0"/>
              <a:t>　仮想通貨法</a:t>
            </a:r>
            <a:endParaRPr kumimoji="1" lang="ja-JP" altLang="en-US" dirty="0"/>
          </a:p>
        </p:txBody>
      </p:sp>
      <p:sp>
        <p:nvSpPr>
          <p:cNvPr id="4" name="コンテンツ プレースホルダー 3"/>
          <p:cNvSpPr>
            <a:spLocks noGrp="1"/>
          </p:cNvSpPr>
          <p:nvPr>
            <p:ph idx="1"/>
          </p:nvPr>
        </p:nvSpPr>
        <p:spPr/>
        <p:txBody>
          <a:bodyPr>
            <a:normAutofit fontScale="85000" lnSpcReduction="20000"/>
          </a:bodyPr>
          <a:lstStyle/>
          <a:p>
            <a:r>
              <a:rPr lang="ja-JP" altLang="ja-JP" dirty="0"/>
              <a:t>仮想通貨</a:t>
            </a:r>
            <a:r>
              <a:rPr lang="ja-JP" altLang="en-US" dirty="0"/>
              <a:t>に該当する場合</a:t>
            </a:r>
            <a:r>
              <a:rPr lang="ja-JP" altLang="ja-JP" dirty="0"/>
              <a:t>、日本居住者に対する販売</a:t>
            </a:r>
            <a:r>
              <a:rPr lang="ja-JP" altLang="en-US" dirty="0"/>
              <a:t>には</a:t>
            </a:r>
            <a:r>
              <a:rPr lang="ja-JP" altLang="ja-JP" dirty="0"/>
              <a:t>仮想通貨交換業の登録</a:t>
            </a:r>
            <a:r>
              <a:rPr lang="ja-JP" altLang="en-US" dirty="0"/>
              <a:t>と</a:t>
            </a:r>
            <a:r>
              <a:rPr lang="ja-JP" altLang="ja-JP" dirty="0"/>
              <a:t>コイン</a:t>
            </a:r>
            <a:r>
              <a:rPr lang="ja-JP" altLang="en-US" dirty="0"/>
              <a:t>の</a:t>
            </a:r>
            <a:r>
              <a:rPr lang="ja-JP" altLang="ja-JP" dirty="0"/>
              <a:t>金融庁の届出</a:t>
            </a:r>
            <a:r>
              <a:rPr lang="en-US" altLang="ja-JP" dirty="0"/>
              <a:t>(</a:t>
            </a:r>
            <a:r>
              <a:rPr lang="ja-JP" altLang="ja-JP" dirty="0"/>
              <a:t>実質は承認</a:t>
            </a:r>
            <a:r>
              <a:rPr lang="en-US" altLang="ja-JP" dirty="0"/>
              <a:t>)</a:t>
            </a:r>
            <a:r>
              <a:rPr lang="ja-JP" altLang="ja-JP" dirty="0"/>
              <a:t>が必要</a:t>
            </a:r>
          </a:p>
          <a:p>
            <a:r>
              <a:rPr lang="ja-JP" altLang="ja-JP" dirty="0"/>
              <a:t>新規取扱には相当の工数</a:t>
            </a:r>
            <a:r>
              <a:rPr lang="ja-JP" altLang="en-US" dirty="0"/>
              <a:t>が必要。自主規制を踏まえ</a:t>
            </a:r>
            <a:r>
              <a:rPr lang="ja-JP" altLang="ja-JP" dirty="0"/>
              <a:t>取引所のチェック、自主規制団体のチェック、金融庁のチェック</a:t>
            </a:r>
          </a:p>
          <a:p>
            <a:r>
              <a:rPr lang="ja-JP" altLang="ja-JP" dirty="0"/>
              <a:t>日本では</a:t>
            </a:r>
            <a:r>
              <a:rPr lang="en-US" altLang="ja-JP" dirty="0"/>
              <a:t>ZEN</a:t>
            </a:r>
            <a:r>
              <a:rPr lang="ja-JP" altLang="ja-JP" dirty="0"/>
              <a:t>が仮想通貨として</a:t>
            </a:r>
            <a:r>
              <a:rPr lang="en-US" altLang="ja-JP" dirty="0"/>
              <a:t>2017</a:t>
            </a:r>
            <a:r>
              <a:rPr lang="ja-JP" altLang="ja-JP" dirty="0"/>
              <a:t>年</a:t>
            </a:r>
            <a:r>
              <a:rPr lang="ja-JP" altLang="en-US" dirty="0"/>
              <a:t>から</a:t>
            </a:r>
            <a:r>
              <a:rPr lang="ja-JP" altLang="ja-JP" dirty="0"/>
              <a:t>取引所</a:t>
            </a:r>
            <a:r>
              <a:rPr lang="ja-JP" altLang="en-US" dirty="0"/>
              <a:t>で取扱い</a:t>
            </a:r>
            <a:endParaRPr lang="en-US" altLang="ja-JP" dirty="0"/>
          </a:p>
          <a:p>
            <a:r>
              <a:rPr lang="ja-JP" altLang="en-US" dirty="0"/>
              <a:t>しかし、</a:t>
            </a:r>
            <a:r>
              <a:rPr lang="en-US" altLang="ja-JP" dirty="0"/>
              <a:t>2018</a:t>
            </a:r>
            <a:r>
              <a:rPr lang="ja-JP" altLang="ja-JP" dirty="0"/>
              <a:t>年</a:t>
            </a:r>
            <a:r>
              <a:rPr lang="en-US" altLang="ja-JP" dirty="0"/>
              <a:t>1</a:t>
            </a:r>
            <a:r>
              <a:rPr lang="ja-JP" altLang="ja-JP" dirty="0"/>
              <a:t>月</a:t>
            </a:r>
            <a:r>
              <a:rPr lang="ja-JP" altLang="en-US" dirty="0"/>
              <a:t>の</a:t>
            </a:r>
            <a:r>
              <a:rPr lang="ja-JP" altLang="ja-JP" dirty="0"/>
              <a:t>コインチェック事件以降、新規コインは一件も認められていない</a:t>
            </a:r>
            <a:r>
              <a:rPr lang="en-US" altLang="ja-JP" dirty="0"/>
              <a:t>(</a:t>
            </a:r>
            <a:r>
              <a:rPr lang="ja-JP" altLang="en-US" dirty="0"/>
              <a:t>今後は可能性あり</a:t>
            </a:r>
            <a:r>
              <a:rPr lang="en-US" altLang="ja-JP" dirty="0"/>
              <a:t>)</a:t>
            </a:r>
            <a:endParaRPr lang="ja-JP" altLang="ja-JP" dirty="0"/>
          </a:p>
          <a:p>
            <a:endParaRPr kumimoji="1" lang="ja-JP" altLang="en-US" dirty="0"/>
          </a:p>
        </p:txBody>
      </p:sp>
    </p:spTree>
    <p:extLst>
      <p:ext uri="{BB962C8B-B14F-4D97-AF65-F5344CB8AC3E}">
        <p14:creationId xmlns:p14="http://schemas.microsoft.com/office/powerpoint/2010/main" val="2263183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15</a:t>
            </a:fld>
            <a:endParaRPr lang="ja-JP" altLang="en-US"/>
          </a:p>
        </p:txBody>
      </p:sp>
      <p:sp>
        <p:nvSpPr>
          <p:cNvPr id="3" name="タイトル 2"/>
          <p:cNvSpPr>
            <a:spLocks noGrp="1"/>
          </p:cNvSpPr>
          <p:nvPr>
            <p:ph type="title"/>
          </p:nvPr>
        </p:nvSpPr>
        <p:spPr/>
        <p:txBody>
          <a:bodyPr/>
          <a:lstStyle/>
          <a:p>
            <a:r>
              <a:rPr lang="en-US" altLang="ja-JP" dirty="0"/>
              <a:t>Ⅳ </a:t>
            </a:r>
            <a:r>
              <a:rPr lang="ja-JP" altLang="ja-JP" dirty="0"/>
              <a:t>為替取引</a:t>
            </a:r>
            <a:r>
              <a:rPr lang="en-US" altLang="ja-JP" dirty="0"/>
              <a:t>(</a:t>
            </a:r>
            <a:r>
              <a:rPr lang="ja-JP" altLang="ja-JP" dirty="0"/>
              <a:t>銀行法・資金決済法</a:t>
            </a:r>
            <a:r>
              <a:rPr lang="en-US" altLang="ja-JP" dirty="0"/>
              <a:t>)</a:t>
            </a:r>
            <a:endParaRPr kumimoji="1" lang="ja-JP" altLang="en-US" dirty="0"/>
          </a:p>
        </p:txBody>
      </p:sp>
      <p:sp>
        <p:nvSpPr>
          <p:cNvPr id="4" name="コンテンツ プレースホルダー 3"/>
          <p:cNvSpPr>
            <a:spLocks noGrp="1"/>
          </p:cNvSpPr>
          <p:nvPr>
            <p:ph idx="1"/>
          </p:nvPr>
        </p:nvSpPr>
        <p:spPr/>
        <p:txBody>
          <a:bodyPr>
            <a:normAutofit lnSpcReduction="10000"/>
          </a:bodyPr>
          <a:lstStyle/>
          <a:p>
            <a:r>
              <a:rPr lang="ja-JP" altLang="en-US" dirty="0"/>
              <a:t>通貨建資産となるステーブルコインについては為替取引該当性を要検討</a:t>
            </a:r>
            <a:endParaRPr lang="en-US" altLang="ja-JP" dirty="0"/>
          </a:p>
          <a:p>
            <a:r>
              <a:rPr lang="ja-JP" altLang="en-US" dirty="0"/>
              <a:t>為替取引 ＝ </a:t>
            </a:r>
            <a:r>
              <a:rPr lang="ja-JP" altLang="ja-JP" dirty="0"/>
              <a:t>遠隔地の者の間で直接現金を移転させる方法</a:t>
            </a:r>
            <a:r>
              <a:rPr lang="en-US" altLang="ja-JP" dirty="0"/>
              <a:t>(</a:t>
            </a:r>
            <a:r>
              <a:rPr lang="ja-JP" altLang="ja-JP" dirty="0"/>
              <a:t>例えば現金輸送車</a:t>
            </a:r>
            <a:r>
              <a:rPr lang="en-US" altLang="ja-JP" dirty="0"/>
              <a:t>)</a:t>
            </a:r>
            <a:r>
              <a:rPr lang="ja-JP" altLang="ja-JP" dirty="0"/>
              <a:t>以外で、委託を受けて資金を移動させること</a:t>
            </a:r>
            <a:r>
              <a:rPr lang="en-US" altLang="ja-JP" dirty="0"/>
              <a:t>(</a:t>
            </a:r>
            <a:r>
              <a:rPr lang="ja-JP" altLang="ja-JP" dirty="0"/>
              <a:t>銀行振込など</a:t>
            </a:r>
            <a:r>
              <a:rPr lang="en-US" altLang="ja-JP" dirty="0"/>
              <a:t>)</a:t>
            </a:r>
            <a:endParaRPr lang="ja-JP" altLang="ja-JP" dirty="0"/>
          </a:p>
          <a:p>
            <a:r>
              <a:rPr lang="en-US" altLang="ja-JP" dirty="0"/>
              <a:t>1</a:t>
            </a:r>
            <a:r>
              <a:rPr lang="ja-JP" altLang="ja-JP" dirty="0"/>
              <a:t>回</a:t>
            </a:r>
            <a:r>
              <a:rPr lang="en-US" altLang="ja-JP" dirty="0"/>
              <a:t>100</a:t>
            </a:r>
            <a:r>
              <a:rPr lang="ja-JP" altLang="ja-JP" dirty="0"/>
              <a:t>万円を超える為替取引 ＝ 銀行</a:t>
            </a:r>
            <a:r>
              <a:rPr lang="ja-JP" altLang="en-US" dirty="0"/>
              <a:t>業</a:t>
            </a:r>
            <a:endParaRPr lang="ja-JP" altLang="ja-JP" dirty="0"/>
          </a:p>
          <a:p>
            <a:r>
              <a:rPr lang="en-US" altLang="ja-JP" dirty="0"/>
              <a:t>1</a:t>
            </a:r>
            <a:r>
              <a:rPr lang="ja-JP" altLang="ja-JP" dirty="0"/>
              <a:t>回</a:t>
            </a:r>
            <a:r>
              <a:rPr lang="en-US" altLang="ja-JP" dirty="0"/>
              <a:t>100</a:t>
            </a:r>
            <a:r>
              <a:rPr lang="ja-JP" altLang="ja-JP" dirty="0"/>
              <a:t>万円以下の為替取引 ＝ 資金移動業</a:t>
            </a:r>
          </a:p>
          <a:p>
            <a:endParaRPr kumimoji="1" lang="ja-JP" altLang="en-US" dirty="0"/>
          </a:p>
        </p:txBody>
      </p:sp>
    </p:spTree>
    <p:extLst>
      <p:ext uri="{BB962C8B-B14F-4D97-AF65-F5344CB8AC3E}">
        <p14:creationId xmlns:p14="http://schemas.microsoft.com/office/powerpoint/2010/main" val="1423227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16</a:t>
            </a:fld>
            <a:endParaRPr lang="ja-JP" altLang="en-US"/>
          </a:p>
        </p:txBody>
      </p:sp>
      <p:sp>
        <p:nvSpPr>
          <p:cNvPr id="3" name="タイトル 2"/>
          <p:cNvSpPr>
            <a:spLocks noGrp="1"/>
          </p:cNvSpPr>
          <p:nvPr>
            <p:ph type="title"/>
          </p:nvPr>
        </p:nvSpPr>
        <p:spPr/>
        <p:txBody>
          <a:bodyPr/>
          <a:lstStyle/>
          <a:p>
            <a:r>
              <a:rPr lang="en-US" altLang="ja-JP" dirty="0"/>
              <a:t>Ⅳ</a:t>
            </a:r>
            <a:r>
              <a:rPr lang="ja-JP" altLang="en-US" dirty="0"/>
              <a:t>　為替取引の規制</a:t>
            </a:r>
            <a:endParaRPr kumimoji="1" lang="ja-JP" altLang="en-US" dirty="0"/>
          </a:p>
        </p:txBody>
      </p:sp>
      <p:sp>
        <p:nvSpPr>
          <p:cNvPr id="4" name="コンテンツ プレースホルダー 3"/>
          <p:cNvSpPr>
            <a:spLocks noGrp="1"/>
          </p:cNvSpPr>
          <p:nvPr>
            <p:ph idx="1"/>
          </p:nvPr>
        </p:nvSpPr>
        <p:spPr/>
        <p:txBody>
          <a:bodyPr>
            <a:normAutofit/>
          </a:bodyPr>
          <a:lstStyle/>
          <a:p>
            <a:pPr marL="0" indent="0">
              <a:buNone/>
            </a:pPr>
            <a:r>
              <a:rPr lang="ja-JP" altLang="ja-JP" u="sng" dirty="0"/>
              <a:t>発行体</a:t>
            </a:r>
          </a:p>
          <a:p>
            <a:r>
              <a:rPr lang="ja-JP" altLang="ja-JP" dirty="0"/>
              <a:t>日本で銀行免許か資金移動業を取得？</a:t>
            </a:r>
          </a:p>
          <a:p>
            <a:pPr lvl="1"/>
            <a:r>
              <a:rPr lang="ja-JP" altLang="ja-JP" dirty="0"/>
              <a:t>いわゆる銀行コインの発行は為替取引とされても問題ない</a:t>
            </a:r>
          </a:p>
          <a:p>
            <a:pPr lvl="1"/>
            <a:r>
              <a:rPr lang="ja-JP" altLang="ja-JP" dirty="0"/>
              <a:t>他方、海外の発行体が銀行免許を取ることは通常</a:t>
            </a:r>
            <a:r>
              <a:rPr lang="ja-JP" altLang="en-US" dirty="0"/>
              <a:t>は非</a:t>
            </a:r>
            <a:r>
              <a:rPr lang="ja-JP" altLang="ja-JP" dirty="0"/>
              <a:t>現実的</a:t>
            </a:r>
          </a:p>
          <a:p>
            <a:pPr lvl="1"/>
            <a:r>
              <a:rPr lang="ja-JP" altLang="ja-JP" dirty="0"/>
              <a:t>資金移動業であれば難易度は低いが、ステーブルコインで</a:t>
            </a:r>
            <a:r>
              <a:rPr lang="en-US" altLang="ja-JP" dirty="0"/>
              <a:t>1</a:t>
            </a:r>
            <a:r>
              <a:rPr lang="ja-JP" altLang="ja-JP" dirty="0"/>
              <a:t>回</a:t>
            </a:r>
            <a:r>
              <a:rPr lang="en-US" altLang="ja-JP" dirty="0"/>
              <a:t>100</a:t>
            </a:r>
            <a:r>
              <a:rPr lang="ja-JP" altLang="ja-JP" dirty="0"/>
              <a:t>万円の制限をどう確保するのかの問題、未使用額</a:t>
            </a:r>
            <a:r>
              <a:rPr lang="ja-JP" altLang="en-US" dirty="0"/>
              <a:t>全額</a:t>
            </a:r>
            <a:r>
              <a:rPr lang="ja-JP" altLang="ja-JP" dirty="0"/>
              <a:t>の供託が要求される等の問題</a:t>
            </a:r>
            <a:r>
              <a:rPr lang="en-US" altLang="ja-JP" dirty="0"/>
              <a:t>(</a:t>
            </a:r>
            <a:r>
              <a:rPr lang="ja-JP" altLang="en-US" dirty="0"/>
              <a:t>グローバルの場合には？</a:t>
            </a:r>
            <a:r>
              <a:rPr lang="en-US" altLang="ja-JP" dirty="0"/>
              <a:t>)</a:t>
            </a:r>
            <a:endParaRPr kumimoji="1" lang="ja-JP" altLang="en-US" dirty="0"/>
          </a:p>
        </p:txBody>
      </p:sp>
    </p:spTree>
    <p:extLst>
      <p:ext uri="{BB962C8B-B14F-4D97-AF65-F5344CB8AC3E}">
        <p14:creationId xmlns:p14="http://schemas.microsoft.com/office/powerpoint/2010/main" val="449600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17</a:t>
            </a:fld>
            <a:endParaRPr lang="ja-JP" altLang="en-US"/>
          </a:p>
        </p:txBody>
      </p:sp>
      <p:sp>
        <p:nvSpPr>
          <p:cNvPr id="3" name="タイトル 2"/>
          <p:cNvSpPr>
            <a:spLocks noGrp="1"/>
          </p:cNvSpPr>
          <p:nvPr>
            <p:ph type="title"/>
          </p:nvPr>
        </p:nvSpPr>
        <p:spPr/>
        <p:txBody>
          <a:bodyPr/>
          <a:lstStyle/>
          <a:p>
            <a:r>
              <a:rPr lang="en-US" altLang="ja-JP" dirty="0"/>
              <a:t>Ⅳ</a:t>
            </a:r>
            <a:r>
              <a:rPr lang="ja-JP" altLang="en-US" dirty="0"/>
              <a:t>　為替取引の規制</a:t>
            </a:r>
            <a:endParaRPr kumimoji="1" lang="ja-JP" altLang="en-US" dirty="0"/>
          </a:p>
        </p:txBody>
      </p:sp>
      <p:sp>
        <p:nvSpPr>
          <p:cNvPr id="4" name="コンテンツ プレースホルダー 3"/>
          <p:cNvSpPr>
            <a:spLocks noGrp="1"/>
          </p:cNvSpPr>
          <p:nvPr>
            <p:ph idx="1"/>
          </p:nvPr>
        </p:nvSpPr>
        <p:spPr/>
        <p:txBody>
          <a:bodyPr>
            <a:normAutofit/>
          </a:bodyPr>
          <a:lstStyle/>
          <a:p>
            <a:pPr marL="0" indent="0">
              <a:buNone/>
            </a:pPr>
            <a:r>
              <a:rPr lang="ja-JP" altLang="ja-JP" u="sng" dirty="0"/>
              <a:t>取引所</a:t>
            </a:r>
          </a:p>
          <a:p>
            <a:r>
              <a:rPr lang="ja-JP" altLang="ja-JP" dirty="0"/>
              <a:t>為替取引型</a:t>
            </a:r>
            <a:r>
              <a:rPr lang="ja-JP" altLang="en-US" dirty="0"/>
              <a:t>の</a:t>
            </a:r>
            <a:r>
              <a:rPr lang="ja-JP" altLang="ja-JP" dirty="0"/>
              <a:t>ステーブルコイン</a:t>
            </a:r>
            <a:r>
              <a:rPr lang="ja-JP" altLang="en-US" dirty="0"/>
              <a:t>を単に</a:t>
            </a:r>
            <a:r>
              <a:rPr lang="ja-JP" altLang="ja-JP" dirty="0"/>
              <a:t>販売</a:t>
            </a:r>
            <a:r>
              <a:rPr lang="ja-JP" altLang="en-US" dirty="0"/>
              <a:t>すること自体は</a:t>
            </a:r>
            <a:r>
              <a:rPr lang="ja-JP" altLang="ja-JP" dirty="0"/>
              <a:t>仮想通貨交換業</a:t>
            </a:r>
            <a:r>
              <a:rPr lang="ja-JP" altLang="en-US" dirty="0"/>
              <a:t>でもなく、為替取引でもないはず</a:t>
            </a:r>
            <a:endParaRPr lang="ja-JP" altLang="ja-JP" dirty="0"/>
          </a:p>
          <a:p>
            <a:r>
              <a:rPr lang="ja-JP" altLang="en-US" dirty="0"/>
              <a:t>ただ、日本での銀行業違反のコインを取扱うことは非現実的</a:t>
            </a:r>
            <a:endParaRPr lang="ja-JP" altLang="ja-JP" dirty="0"/>
          </a:p>
          <a:p>
            <a:endParaRPr kumimoji="1" lang="ja-JP" altLang="en-US" dirty="0"/>
          </a:p>
        </p:txBody>
      </p:sp>
    </p:spTree>
    <p:extLst>
      <p:ext uri="{BB962C8B-B14F-4D97-AF65-F5344CB8AC3E}">
        <p14:creationId xmlns:p14="http://schemas.microsoft.com/office/powerpoint/2010/main" val="425805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18</a:t>
            </a:fld>
            <a:endParaRPr lang="ja-JP" altLang="en-US"/>
          </a:p>
        </p:txBody>
      </p:sp>
      <p:sp>
        <p:nvSpPr>
          <p:cNvPr id="3" name="タイトル 2"/>
          <p:cNvSpPr>
            <a:spLocks noGrp="1"/>
          </p:cNvSpPr>
          <p:nvPr>
            <p:ph type="title"/>
          </p:nvPr>
        </p:nvSpPr>
        <p:spPr/>
        <p:txBody>
          <a:bodyPr/>
          <a:lstStyle/>
          <a:p>
            <a:r>
              <a:rPr lang="en-US" altLang="ja-JP" dirty="0"/>
              <a:t>Ⅳ</a:t>
            </a:r>
            <a:r>
              <a:rPr lang="ja-JP" altLang="en-US" dirty="0"/>
              <a:t>　為替取引の規制</a:t>
            </a:r>
            <a:endParaRPr kumimoji="1" lang="ja-JP" altLang="en-US" dirty="0"/>
          </a:p>
        </p:txBody>
      </p:sp>
      <p:sp>
        <p:nvSpPr>
          <p:cNvPr id="4" name="コンテンツ プレースホルダー 3"/>
          <p:cNvSpPr>
            <a:spLocks noGrp="1"/>
          </p:cNvSpPr>
          <p:nvPr>
            <p:ph idx="1"/>
          </p:nvPr>
        </p:nvSpPr>
        <p:spPr/>
        <p:txBody>
          <a:bodyPr>
            <a:normAutofit fontScale="85000" lnSpcReduction="10000"/>
          </a:bodyPr>
          <a:lstStyle/>
          <a:p>
            <a:pPr marL="0" indent="0">
              <a:buNone/>
            </a:pPr>
            <a:r>
              <a:rPr lang="ja-JP" altLang="ja-JP" u="sng" dirty="0"/>
              <a:t>取引所</a:t>
            </a:r>
            <a:r>
              <a:rPr lang="en-US" altLang="ja-JP" u="sng" dirty="0"/>
              <a:t>(</a:t>
            </a:r>
            <a:r>
              <a:rPr lang="ja-JP" altLang="en-US" u="sng" dirty="0"/>
              <a:t>続</a:t>
            </a:r>
            <a:r>
              <a:rPr lang="en-US" altLang="ja-JP" u="sng" dirty="0"/>
              <a:t>)</a:t>
            </a:r>
            <a:endParaRPr lang="ja-JP" altLang="ja-JP" u="sng" dirty="0"/>
          </a:p>
          <a:p>
            <a:r>
              <a:rPr kumimoji="1" lang="ja-JP" altLang="en-US" dirty="0"/>
              <a:t>銀行が発行した為替取引型ステーブルコインを販売することは他業として</a:t>
            </a:r>
            <a:r>
              <a:rPr kumimoji="1" lang="en-US" altLang="ja-JP" dirty="0"/>
              <a:t>OK</a:t>
            </a:r>
            <a:r>
              <a:rPr kumimoji="1" lang="ja-JP" altLang="en-US" dirty="0"/>
              <a:t>？</a:t>
            </a:r>
            <a:endParaRPr kumimoji="1" lang="en-US" altLang="ja-JP" dirty="0"/>
          </a:p>
          <a:p>
            <a:r>
              <a:rPr lang="ja-JP" altLang="en-US" dirty="0"/>
              <a:t>為替取引型ステーブルコインを、</a:t>
            </a:r>
            <a:r>
              <a:rPr lang="ja-JP" altLang="ja-JP" dirty="0"/>
              <a:t>顧客</a:t>
            </a:r>
            <a:r>
              <a:rPr lang="en-US" altLang="ja-JP" dirty="0"/>
              <a:t>A</a:t>
            </a:r>
            <a:r>
              <a:rPr lang="ja-JP" altLang="en-US" dirty="0"/>
              <a:t>から預かり、それを顧客</a:t>
            </a:r>
            <a:r>
              <a:rPr lang="en-US" altLang="ja-JP" dirty="0"/>
              <a:t>B</a:t>
            </a:r>
            <a:r>
              <a:rPr lang="ja-JP" altLang="ja-JP" dirty="0"/>
              <a:t>アカウントへ</a:t>
            </a:r>
            <a:r>
              <a:rPr lang="ja-JP" altLang="en-US" dirty="0"/>
              <a:t>移動させることは</a:t>
            </a:r>
            <a:r>
              <a:rPr lang="ja-JP" altLang="ja-JP" dirty="0"/>
              <a:t>取引所が為替取引を行っている</a:t>
            </a:r>
            <a:r>
              <a:rPr lang="ja-JP" altLang="en-US" dirty="0"/>
              <a:t>とされそう</a:t>
            </a:r>
            <a:endParaRPr lang="ja-JP" altLang="ja-JP" dirty="0"/>
          </a:p>
          <a:p>
            <a:r>
              <a:rPr lang="ja-JP" altLang="en-US" dirty="0"/>
              <a:t>なお、仮想通貨</a:t>
            </a:r>
            <a:r>
              <a:rPr lang="ja-JP" altLang="ja-JP" dirty="0"/>
              <a:t>法の文言上は、仮想通貨と為替取引型ステーブルコインを交換する行為は仮想通貨交換業に該当しない</a:t>
            </a:r>
            <a:r>
              <a:rPr lang="ja-JP" altLang="en-US" dirty="0"/>
              <a:t>筈だが、</a:t>
            </a:r>
            <a:r>
              <a:rPr lang="ja-JP" altLang="ja-JP" dirty="0"/>
              <a:t>実際上は</a:t>
            </a:r>
            <a:r>
              <a:rPr lang="ja-JP" altLang="en-US" dirty="0"/>
              <a:t>交換業に</a:t>
            </a:r>
            <a:r>
              <a:rPr lang="ja-JP" altLang="ja-JP" dirty="0"/>
              <a:t>準じて取扱うことになろう</a:t>
            </a:r>
            <a:endParaRPr kumimoji="1" lang="ja-JP" altLang="en-US" dirty="0"/>
          </a:p>
        </p:txBody>
      </p:sp>
    </p:spTree>
    <p:extLst>
      <p:ext uri="{BB962C8B-B14F-4D97-AF65-F5344CB8AC3E}">
        <p14:creationId xmlns:p14="http://schemas.microsoft.com/office/powerpoint/2010/main" val="2615064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19</a:t>
            </a:fld>
            <a:endParaRPr lang="ja-JP" altLang="en-US"/>
          </a:p>
        </p:txBody>
      </p:sp>
      <p:sp>
        <p:nvSpPr>
          <p:cNvPr id="3" name="タイトル 2"/>
          <p:cNvSpPr>
            <a:spLocks noGrp="1"/>
          </p:cNvSpPr>
          <p:nvPr>
            <p:ph type="title"/>
          </p:nvPr>
        </p:nvSpPr>
        <p:spPr/>
        <p:txBody>
          <a:bodyPr/>
          <a:lstStyle/>
          <a:p>
            <a:r>
              <a:rPr lang="en-US" altLang="ja-JP" dirty="0"/>
              <a:t>Ⅴ</a:t>
            </a:r>
            <a:r>
              <a:rPr lang="ja-JP" altLang="en-US" dirty="0"/>
              <a:t>　前払式支払い手段の規制</a:t>
            </a:r>
            <a:endParaRPr kumimoji="1" lang="ja-JP" altLang="en-US" dirty="0"/>
          </a:p>
        </p:txBody>
      </p:sp>
      <p:sp>
        <p:nvSpPr>
          <p:cNvPr id="4" name="コンテンツ プレースホルダー 3"/>
          <p:cNvSpPr>
            <a:spLocks noGrp="1"/>
          </p:cNvSpPr>
          <p:nvPr>
            <p:ph idx="1"/>
          </p:nvPr>
        </p:nvSpPr>
        <p:spPr/>
        <p:txBody>
          <a:bodyPr>
            <a:normAutofit fontScale="92500" lnSpcReduction="20000"/>
          </a:bodyPr>
          <a:lstStyle/>
          <a:p>
            <a:r>
              <a:rPr lang="ja-JP" altLang="en-US" dirty="0"/>
              <a:t>可能性としては、ステーブルコインが前払式支払手段として発行されることも考えられる</a:t>
            </a:r>
            <a:endParaRPr lang="en-US" altLang="ja-JP" dirty="0"/>
          </a:p>
          <a:p>
            <a:r>
              <a:rPr lang="ja-JP" altLang="en-US" dirty="0"/>
              <a:t>前払式支払手段 </a:t>
            </a:r>
            <a:r>
              <a:rPr lang="en-US" altLang="ja-JP" dirty="0"/>
              <a:t>=</a:t>
            </a:r>
            <a:r>
              <a:rPr lang="ja-JP" altLang="en-US" dirty="0"/>
              <a:t>　①金額又は数量の記録　＋　②それに応じた対価の支払い　＋　③</a:t>
            </a:r>
            <a:r>
              <a:rPr lang="ja-JP" altLang="ja-JP" dirty="0"/>
              <a:t>発行体又は発行体</a:t>
            </a:r>
            <a:r>
              <a:rPr lang="ja-JP" altLang="en-US" dirty="0"/>
              <a:t>の</a:t>
            </a:r>
            <a:r>
              <a:rPr lang="ja-JP" altLang="ja-JP" dirty="0"/>
              <a:t>加盟店</a:t>
            </a:r>
            <a:r>
              <a:rPr lang="ja-JP" altLang="en-US" dirty="0"/>
              <a:t>で商品購入等に使用可能</a:t>
            </a:r>
            <a:endParaRPr lang="en-US" altLang="ja-JP" dirty="0"/>
          </a:p>
          <a:p>
            <a:r>
              <a:rPr lang="ja-JP" altLang="ja-JP" dirty="0"/>
              <a:t>前払式支払手段は</a:t>
            </a:r>
            <a:r>
              <a:rPr lang="ja-JP" altLang="en-US" dirty="0"/>
              <a:t>、</a:t>
            </a:r>
            <a:r>
              <a:rPr lang="ja-JP" altLang="ja-JP" dirty="0"/>
              <a:t>何らかの商品購入</a:t>
            </a:r>
            <a:r>
              <a:rPr lang="ja-JP" altLang="en-US" dirty="0"/>
              <a:t>の</a:t>
            </a:r>
            <a:r>
              <a:rPr lang="ja-JP" altLang="ja-JP" dirty="0"/>
              <a:t>ために発行されるものであり</a:t>
            </a:r>
            <a:r>
              <a:rPr lang="ja-JP" altLang="en-US" dirty="0"/>
              <a:t>資金移動</a:t>
            </a:r>
            <a:r>
              <a:rPr lang="ja-JP" altLang="ja-JP" dirty="0"/>
              <a:t>ではない</a:t>
            </a:r>
            <a:endParaRPr lang="en-US" altLang="ja-JP" dirty="0"/>
          </a:p>
          <a:p>
            <a:r>
              <a:rPr lang="ja-JP" altLang="en-US" dirty="0"/>
              <a:t>但し、資金移動ではないとするために</a:t>
            </a:r>
            <a:r>
              <a:rPr lang="ja-JP" altLang="ja-JP" dirty="0"/>
              <a:t>｢償還｣が原則として認められない</a:t>
            </a:r>
            <a:r>
              <a:rPr lang="ja-JP" altLang="en-US" dirty="0"/>
              <a:t>等の制限</a:t>
            </a:r>
            <a:endParaRPr lang="en-US" altLang="ja-JP" dirty="0"/>
          </a:p>
          <a:p>
            <a:pPr marL="0" indent="0">
              <a:buNone/>
            </a:pPr>
            <a:endParaRPr lang="en-US" altLang="ja-JP" dirty="0"/>
          </a:p>
          <a:p>
            <a:endParaRPr kumimoji="1" lang="ja-JP" altLang="en-US" dirty="0"/>
          </a:p>
        </p:txBody>
      </p:sp>
    </p:spTree>
    <p:extLst>
      <p:ext uri="{BB962C8B-B14F-4D97-AF65-F5344CB8AC3E}">
        <p14:creationId xmlns:p14="http://schemas.microsoft.com/office/powerpoint/2010/main" val="233131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2</a:t>
            </a:fld>
            <a:endParaRPr lang="ja-JP" altLang="en-US"/>
          </a:p>
        </p:txBody>
      </p:sp>
      <p:sp>
        <p:nvSpPr>
          <p:cNvPr id="3" name="タイトル 2"/>
          <p:cNvSpPr>
            <a:spLocks noGrp="1"/>
          </p:cNvSpPr>
          <p:nvPr>
            <p:ph type="title"/>
          </p:nvPr>
        </p:nvSpPr>
        <p:spPr/>
        <p:txBody>
          <a:bodyPr/>
          <a:lstStyle/>
          <a:p>
            <a:r>
              <a:rPr kumimoji="1" lang="ja-JP" altLang="en-US" dirty="0"/>
              <a:t>自己紹介</a:t>
            </a:r>
          </a:p>
        </p:txBody>
      </p:sp>
      <p:sp>
        <p:nvSpPr>
          <p:cNvPr id="4" name="コンテンツ プレースホルダー 3"/>
          <p:cNvSpPr>
            <a:spLocks noGrp="1"/>
          </p:cNvSpPr>
          <p:nvPr>
            <p:ph idx="1"/>
          </p:nvPr>
        </p:nvSpPr>
        <p:spPr/>
        <p:txBody>
          <a:bodyPr>
            <a:noAutofit/>
          </a:bodyPr>
          <a:lstStyle/>
          <a:p>
            <a:pPr marL="0" indent="0" fontAlgn="auto">
              <a:lnSpc>
                <a:spcPct val="120000"/>
              </a:lnSpc>
              <a:buFont typeface="Calibri" panose="020F0502020204030204" pitchFamily="34" charset="0"/>
              <a:buNone/>
              <a:defRPr/>
            </a:pPr>
            <a:r>
              <a:rPr lang="ja-JP" altLang="en-US" sz="2200" dirty="0"/>
              <a:t>弁護士</a:t>
            </a:r>
            <a:r>
              <a:rPr lang="en-US" altLang="ja-JP" sz="2200" dirty="0"/>
              <a:t>/NY</a:t>
            </a:r>
            <a:r>
              <a:rPr lang="ja-JP" altLang="en-US" sz="2200" dirty="0"/>
              <a:t>州弁護士　斎藤　創</a:t>
            </a:r>
            <a:endParaRPr lang="en-US" altLang="ja-JP" sz="2200" dirty="0"/>
          </a:p>
          <a:p>
            <a:pPr marL="0" indent="0" fontAlgn="auto">
              <a:lnSpc>
                <a:spcPct val="120000"/>
              </a:lnSpc>
              <a:buFont typeface="Calibri" panose="020F0502020204030204" pitchFamily="34" charset="0"/>
              <a:buNone/>
              <a:defRPr/>
            </a:pPr>
            <a:r>
              <a:rPr lang="en-US" altLang="ja-JP" sz="2200" dirty="0"/>
              <a:t>1999</a:t>
            </a:r>
            <a:r>
              <a:rPr lang="ja-JP" altLang="en-US" sz="2200" dirty="0"/>
              <a:t>年</a:t>
            </a:r>
            <a:r>
              <a:rPr lang="en-US" altLang="ja-JP" sz="2200" dirty="0"/>
              <a:t>4</a:t>
            </a:r>
            <a:r>
              <a:rPr lang="ja-JP" altLang="en-US" sz="2200" dirty="0"/>
              <a:t>月　西村あさひ法律事務所</a:t>
            </a:r>
            <a:r>
              <a:rPr lang="en-US" altLang="ja-JP" sz="2200" dirty="0"/>
              <a:t>(</a:t>
            </a:r>
            <a:r>
              <a:rPr lang="ja-JP" altLang="en-US" sz="2200" dirty="0"/>
              <a:t>証券化、デリバティブ等</a:t>
            </a:r>
            <a:r>
              <a:rPr lang="en-US" altLang="ja-JP" sz="2200" dirty="0"/>
              <a:t>)</a:t>
            </a:r>
          </a:p>
          <a:p>
            <a:pPr marL="0" indent="0" fontAlgn="auto">
              <a:lnSpc>
                <a:spcPct val="120000"/>
              </a:lnSpc>
              <a:buFont typeface="Calibri" panose="020F0502020204030204" pitchFamily="34" charset="0"/>
              <a:buNone/>
              <a:defRPr/>
            </a:pPr>
            <a:r>
              <a:rPr lang="en-US" altLang="ja-JP" sz="2200" dirty="0"/>
              <a:t>2013</a:t>
            </a:r>
            <a:r>
              <a:rPr lang="ja-JP" altLang="en-US" sz="2200" dirty="0"/>
              <a:t>年夏　　ビットコインに仕事で出会う</a:t>
            </a:r>
            <a:endParaRPr lang="en-US" altLang="ja-JP" sz="2200" dirty="0"/>
          </a:p>
          <a:p>
            <a:pPr marL="0" indent="0" fontAlgn="auto">
              <a:lnSpc>
                <a:spcPct val="120000"/>
              </a:lnSpc>
              <a:buFont typeface="Calibri" panose="020F0502020204030204" pitchFamily="34" charset="0"/>
              <a:buNone/>
              <a:defRPr/>
            </a:pPr>
            <a:r>
              <a:rPr lang="en-US" altLang="ja-JP" sz="2200" dirty="0"/>
              <a:t>2015</a:t>
            </a:r>
            <a:r>
              <a:rPr lang="ja-JP" altLang="en-US" sz="2200" dirty="0"/>
              <a:t>年</a:t>
            </a:r>
            <a:r>
              <a:rPr lang="en-US" altLang="ja-JP" sz="2200" dirty="0"/>
              <a:t>4</a:t>
            </a:r>
            <a:r>
              <a:rPr lang="ja-JP" altLang="en-US" sz="2200" dirty="0"/>
              <a:t>月　 独立して現事務所を設立</a:t>
            </a:r>
            <a:r>
              <a:rPr lang="en-US" altLang="ja-JP" sz="2200" dirty="0"/>
              <a:t>(</a:t>
            </a:r>
            <a:r>
              <a:rPr lang="ja-JP" altLang="en-US" sz="2200" dirty="0"/>
              <a:t>仮想通貨・ブロックチェーン・</a:t>
            </a:r>
            <a:r>
              <a:rPr lang="en-US" altLang="ja-JP" sz="2200" dirty="0" err="1"/>
              <a:t>FinTech</a:t>
            </a:r>
            <a:r>
              <a:rPr lang="ja-JP" altLang="en-US" sz="2200" dirty="0"/>
              <a:t>などを専門）</a:t>
            </a:r>
            <a:endParaRPr lang="en-US" altLang="ja-JP" sz="2200" dirty="0"/>
          </a:p>
          <a:p>
            <a:pPr marL="0" indent="0" fontAlgn="auto">
              <a:lnSpc>
                <a:spcPct val="120000"/>
              </a:lnSpc>
              <a:buFont typeface="Calibri" panose="020F0502020204030204" pitchFamily="34" charset="0"/>
              <a:buNone/>
              <a:defRPr/>
            </a:pPr>
            <a:r>
              <a:rPr lang="en-US" altLang="ja-JP" sz="2200" dirty="0"/>
              <a:t>(</a:t>
            </a:r>
            <a:r>
              <a:rPr lang="ja-JP" altLang="en-US" sz="2200" dirty="0"/>
              <a:t>その他の経歴）</a:t>
            </a:r>
            <a:endParaRPr lang="en-US" altLang="ja-JP" sz="2200" dirty="0"/>
          </a:p>
          <a:p>
            <a:pPr marL="0" indent="0" fontAlgn="auto">
              <a:lnSpc>
                <a:spcPct val="120000"/>
              </a:lnSpc>
              <a:buFont typeface="Calibri" panose="020F0502020204030204" pitchFamily="34" charset="0"/>
              <a:buNone/>
              <a:defRPr/>
            </a:pPr>
            <a:r>
              <a:rPr lang="ja-JP" altLang="en-US" sz="2200" dirty="0"/>
              <a:t>東京大学法学部卒、</a:t>
            </a:r>
            <a:r>
              <a:rPr lang="en-US" altLang="ja-JP" sz="2200" dirty="0"/>
              <a:t>NY</a:t>
            </a:r>
            <a:r>
              <a:rPr lang="ja-JP" altLang="en-US" sz="2200" dirty="0"/>
              <a:t>大学ロースクール卒、</a:t>
            </a:r>
            <a:r>
              <a:rPr lang="en-US" altLang="ja-JP" sz="2200" dirty="0"/>
              <a:t>NY</a:t>
            </a:r>
            <a:r>
              <a:rPr lang="ja-JP" altLang="en-US" sz="2200" dirty="0"/>
              <a:t>のローファーム勤務、日本ブロックチェーン協会顧問弁護士、</a:t>
            </a:r>
            <a:r>
              <a:rPr lang="en-US" altLang="ja-JP" sz="2200" dirty="0"/>
              <a:t>FinTech</a:t>
            </a:r>
            <a:r>
              <a:rPr lang="ja-JP" altLang="en-US" sz="2200" dirty="0"/>
              <a:t>協会キャピタルマーツ分科会事務局、三菱地所物流リート投資法人監督役員等</a:t>
            </a:r>
            <a:endParaRPr lang="en-US" altLang="ja-JP" sz="2200" dirty="0"/>
          </a:p>
          <a:p>
            <a:endParaRPr kumimoji="1" lang="ja-JP" altLang="en-US" sz="2200" dirty="0"/>
          </a:p>
        </p:txBody>
      </p:sp>
    </p:spTree>
    <p:extLst>
      <p:ext uri="{BB962C8B-B14F-4D97-AF65-F5344CB8AC3E}">
        <p14:creationId xmlns:p14="http://schemas.microsoft.com/office/powerpoint/2010/main" val="741167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20</a:t>
            </a:fld>
            <a:endParaRPr lang="ja-JP" altLang="en-US"/>
          </a:p>
        </p:txBody>
      </p:sp>
      <p:sp>
        <p:nvSpPr>
          <p:cNvPr id="3" name="タイトル 2"/>
          <p:cNvSpPr>
            <a:spLocks noGrp="1"/>
          </p:cNvSpPr>
          <p:nvPr>
            <p:ph type="title"/>
          </p:nvPr>
        </p:nvSpPr>
        <p:spPr/>
        <p:txBody>
          <a:bodyPr/>
          <a:lstStyle/>
          <a:p>
            <a:r>
              <a:rPr lang="en-US" altLang="ja-JP" dirty="0"/>
              <a:t>Ⅴ</a:t>
            </a:r>
            <a:r>
              <a:rPr lang="ja-JP" altLang="en-US" dirty="0"/>
              <a:t>　前払式支払い手段の規制</a:t>
            </a:r>
            <a:endParaRPr kumimoji="1" lang="ja-JP" altLang="en-US" dirty="0"/>
          </a:p>
        </p:txBody>
      </p:sp>
      <p:sp>
        <p:nvSpPr>
          <p:cNvPr id="4" name="コンテンツ プレースホルダー 3"/>
          <p:cNvSpPr>
            <a:spLocks noGrp="1"/>
          </p:cNvSpPr>
          <p:nvPr>
            <p:ph idx="1"/>
          </p:nvPr>
        </p:nvSpPr>
        <p:spPr/>
        <p:txBody>
          <a:bodyPr/>
          <a:lstStyle/>
          <a:p>
            <a:pPr marL="0" indent="0">
              <a:buNone/>
            </a:pPr>
            <a:r>
              <a:rPr lang="ja-JP" altLang="ja-JP" u="sng" dirty="0"/>
              <a:t>発行体</a:t>
            </a:r>
          </a:p>
          <a:p>
            <a:r>
              <a:rPr lang="ja-JP" altLang="ja-JP" dirty="0"/>
              <a:t>日本で第三者型前払式支払手段の登録</a:t>
            </a:r>
          </a:p>
          <a:p>
            <a:r>
              <a:rPr lang="ja-JP" altLang="ja-JP" dirty="0"/>
              <a:t>償還が</a:t>
            </a:r>
            <a:r>
              <a:rPr lang="ja-JP" altLang="en-US" dirty="0"/>
              <a:t>不可等の</a:t>
            </a:r>
            <a:r>
              <a:rPr lang="ja-JP" altLang="ja-JP" dirty="0"/>
              <a:t>問題があり、現在</a:t>
            </a:r>
            <a:r>
              <a:rPr lang="ja-JP" altLang="en-US" dirty="0"/>
              <a:t>発行されている</a:t>
            </a:r>
            <a:r>
              <a:rPr lang="ja-JP" altLang="ja-JP" dirty="0"/>
              <a:t>多くのステーブルコインとは異な</a:t>
            </a:r>
            <a:r>
              <a:rPr lang="ja-JP" altLang="en-US" dirty="0"/>
              <a:t>る</a:t>
            </a:r>
            <a:r>
              <a:rPr lang="ja-JP" altLang="ja-JP" dirty="0"/>
              <a:t>使用感</a:t>
            </a:r>
          </a:p>
          <a:p>
            <a:r>
              <a:rPr lang="ja-JP" altLang="ja-JP" dirty="0"/>
              <a:t>未使用残高の半分を供託しないといけない</a:t>
            </a:r>
            <a:r>
              <a:rPr lang="en-US" altLang="ja-JP" dirty="0"/>
              <a:t>(</a:t>
            </a:r>
            <a:r>
              <a:rPr lang="ja-JP" altLang="en-US" dirty="0"/>
              <a:t>グローバルの場合には</a:t>
            </a:r>
            <a:r>
              <a:rPr lang="en-US" altLang="ja-JP" dirty="0"/>
              <a:t>?)</a:t>
            </a:r>
            <a:endParaRPr lang="ja-JP" altLang="ja-JP" dirty="0"/>
          </a:p>
          <a:p>
            <a:endParaRPr kumimoji="1" lang="ja-JP" altLang="en-US" dirty="0"/>
          </a:p>
        </p:txBody>
      </p:sp>
    </p:spTree>
    <p:extLst>
      <p:ext uri="{BB962C8B-B14F-4D97-AF65-F5344CB8AC3E}">
        <p14:creationId xmlns:p14="http://schemas.microsoft.com/office/powerpoint/2010/main" val="2928617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21</a:t>
            </a:fld>
            <a:endParaRPr lang="ja-JP" altLang="en-US"/>
          </a:p>
        </p:txBody>
      </p:sp>
      <p:sp>
        <p:nvSpPr>
          <p:cNvPr id="3" name="タイトル 2"/>
          <p:cNvSpPr>
            <a:spLocks noGrp="1"/>
          </p:cNvSpPr>
          <p:nvPr>
            <p:ph type="title"/>
          </p:nvPr>
        </p:nvSpPr>
        <p:spPr/>
        <p:txBody>
          <a:bodyPr/>
          <a:lstStyle/>
          <a:p>
            <a:r>
              <a:rPr lang="en-US" altLang="ja-JP" dirty="0"/>
              <a:t>Ⅴ</a:t>
            </a:r>
            <a:r>
              <a:rPr lang="ja-JP" altLang="en-US" dirty="0"/>
              <a:t>　前払式支払い手段の規制</a:t>
            </a:r>
            <a:endParaRPr kumimoji="1" lang="ja-JP" altLang="en-US" dirty="0"/>
          </a:p>
        </p:txBody>
      </p:sp>
      <p:sp>
        <p:nvSpPr>
          <p:cNvPr id="4" name="コンテンツ プレースホルダー 3"/>
          <p:cNvSpPr>
            <a:spLocks noGrp="1"/>
          </p:cNvSpPr>
          <p:nvPr>
            <p:ph idx="1"/>
          </p:nvPr>
        </p:nvSpPr>
        <p:spPr/>
        <p:txBody>
          <a:bodyPr>
            <a:normAutofit fontScale="92500" lnSpcReduction="20000"/>
          </a:bodyPr>
          <a:lstStyle/>
          <a:p>
            <a:pPr marL="0" indent="0">
              <a:buNone/>
            </a:pPr>
            <a:r>
              <a:rPr lang="ja-JP" altLang="ja-JP" u="sng" dirty="0"/>
              <a:t>取引所</a:t>
            </a:r>
          </a:p>
          <a:p>
            <a:r>
              <a:rPr lang="ja-JP" altLang="ja-JP" dirty="0"/>
              <a:t>既に登録</a:t>
            </a:r>
            <a:r>
              <a:rPr lang="ja-JP" altLang="en-US" dirty="0"/>
              <a:t>された</a:t>
            </a:r>
            <a:r>
              <a:rPr lang="ja-JP" altLang="ja-JP" dirty="0"/>
              <a:t>前払式支払手段型</a:t>
            </a:r>
            <a:r>
              <a:rPr lang="ja-JP" altLang="en-US" dirty="0"/>
              <a:t>の</a:t>
            </a:r>
            <a:r>
              <a:rPr lang="ja-JP" altLang="ja-JP" dirty="0"/>
              <a:t>ステーブルコインを販売すること</a:t>
            </a:r>
            <a:r>
              <a:rPr lang="ja-JP" altLang="en-US" dirty="0"/>
              <a:t>自体は他業として可能では</a:t>
            </a:r>
            <a:endParaRPr lang="ja-JP" altLang="ja-JP" dirty="0"/>
          </a:p>
          <a:p>
            <a:r>
              <a:rPr lang="ja-JP" altLang="en-US" dirty="0"/>
              <a:t>顧客</a:t>
            </a:r>
            <a:r>
              <a:rPr lang="ja-JP" altLang="ja-JP" dirty="0"/>
              <a:t>間の移動</a:t>
            </a:r>
            <a:r>
              <a:rPr lang="ja-JP" altLang="en-US" dirty="0"/>
              <a:t>でも</a:t>
            </a:r>
            <a:r>
              <a:rPr lang="ja-JP" altLang="ja-JP" dirty="0"/>
              <a:t>あくまで前払式支払手段の移動であり、為替取引には該当しない可能性？</a:t>
            </a:r>
          </a:p>
          <a:p>
            <a:r>
              <a:rPr lang="ja-JP" altLang="ja-JP" dirty="0"/>
              <a:t>前払式支払手段型ステーブルコインと仮想通貨の交換は、仮想通貨の売買に準じて考える？（</a:t>
            </a:r>
            <a:r>
              <a:rPr lang="en-US" altLang="ja-JP" dirty="0"/>
              <a:t>SUICA</a:t>
            </a:r>
            <a:r>
              <a:rPr lang="ja-JP" altLang="ja-JP" dirty="0"/>
              <a:t>で仮想通貨を購入する場合）</a:t>
            </a:r>
          </a:p>
          <a:p>
            <a:endParaRPr kumimoji="1" lang="ja-JP" altLang="en-US" dirty="0"/>
          </a:p>
        </p:txBody>
      </p:sp>
    </p:spTree>
    <p:extLst>
      <p:ext uri="{BB962C8B-B14F-4D97-AF65-F5344CB8AC3E}">
        <p14:creationId xmlns:p14="http://schemas.microsoft.com/office/powerpoint/2010/main" val="3170764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22</a:t>
            </a:fld>
            <a:endParaRPr lang="ja-JP" altLang="en-US"/>
          </a:p>
        </p:txBody>
      </p:sp>
      <p:sp>
        <p:nvSpPr>
          <p:cNvPr id="3" name="タイトル 2"/>
          <p:cNvSpPr>
            <a:spLocks noGrp="1"/>
          </p:cNvSpPr>
          <p:nvPr>
            <p:ph type="title"/>
          </p:nvPr>
        </p:nvSpPr>
        <p:spPr/>
        <p:txBody>
          <a:bodyPr/>
          <a:lstStyle/>
          <a:p>
            <a:r>
              <a:rPr kumimoji="1" lang="en-US" altLang="ja-JP" dirty="0"/>
              <a:t>Ⅵ</a:t>
            </a:r>
            <a:r>
              <a:rPr kumimoji="1" lang="ja-JP" altLang="en-US" dirty="0"/>
              <a:t>　金商法</a:t>
            </a:r>
          </a:p>
        </p:txBody>
      </p:sp>
      <p:sp>
        <p:nvSpPr>
          <p:cNvPr id="4" name="コンテンツ プレースホルダー 3"/>
          <p:cNvSpPr>
            <a:spLocks noGrp="1"/>
          </p:cNvSpPr>
          <p:nvPr>
            <p:ph idx="1"/>
          </p:nvPr>
        </p:nvSpPr>
        <p:spPr>
          <a:xfrm>
            <a:off x="340127" y="1125451"/>
            <a:ext cx="8266922" cy="4335145"/>
          </a:xfrm>
        </p:spPr>
        <p:txBody>
          <a:bodyPr>
            <a:normAutofit fontScale="70000" lnSpcReduction="20000"/>
          </a:bodyPr>
          <a:lstStyle/>
          <a:p>
            <a:pPr marL="0" indent="0">
              <a:buNone/>
            </a:pPr>
            <a:r>
              <a:rPr kumimoji="1" lang="ja-JP" altLang="en-US" sz="3400" u="sng" dirty="0"/>
              <a:t>ファンド規制</a:t>
            </a:r>
            <a:endParaRPr kumimoji="1" lang="en-US" altLang="ja-JP" sz="3400" u="sng" dirty="0"/>
          </a:p>
          <a:p>
            <a:r>
              <a:rPr lang="ja-JP" altLang="ja-JP" sz="3400" dirty="0"/>
              <a:t>①出資者が金銭を出資、②事業を営む、③収益の配当又は出資対象事業に係る財産の分配を受けることができる権利</a:t>
            </a:r>
          </a:p>
          <a:p>
            <a:pPr marL="400050" lvl="1" indent="0">
              <a:buNone/>
            </a:pPr>
            <a:r>
              <a:rPr lang="ja-JP" altLang="ja-JP" sz="2600" dirty="0"/>
              <a:t>→　集団投資スキームとして規制</a:t>
            </a:r>
          </a:p>
          <a:p>
            <a:r>
              <a:rPr lang="ja-JP" altLang="en-US" sz="3400" dirty="0"/>
              <a:t>議論としては、</a:t>
            </a:r>
            <a:r>
              <a:rPr lang="en-US" altLang="ja-JP" sz="3400" dirty="0"/>
              <a:t>Libra</a:t>
            </a:r>
            <a:r>
              <a:rPr lang="ja-JP" altLang="ja-JP" sz="3400" dirty="0"/>
              <a:t>トークンは通貨バスケット</a:t>
            </a:r>
            <a:r>
              <a:rPr lang="ja-JP" altLang="en-US" sz="3400" dirty="0"/>
              <a:t>及び公債</a:t>
            </a:r>
            <a:r>
              <a:rPr lang="ja-JP" altLang="ja-JP" sz="3400" dirty="0"/>
              <a:t>に投資し</a:t>
            </a:r>
            <a:r>
              <a:rPr lang="ja-JP" altLang="en-US" sz="3400" dirty="0"/>
              <a:t>て、</a:t>
            </a:r>
            <a:r>
              <a:rPr lang="ja-JP" altLang="ja-JP" sz="3400" dirty="0"/>
              <a:t>公債の価格変動や通貨の変動の利益を得るファンドであり、有価証券であるという</a:t>
            </a:r>
            <a:r>
              <a:rPr lang="ja-JP" altLang="en-US" sz="3400" dirty="0"/>
              <a:t>考えもあ</a:t>
            </a:r>
            <a:r>
              <a:rPr lang="ja-JP" altLang="ja-JP" sz="3400" dirty="0"/>
              <a:t>りうる</a:t>
            </a:r>
            <a:r>
              <a:rPr lang="ja-JP" altLang="en-US" sz="3400" dirty="0"/>
              <a:t>？</a:t>
            </a:r>
            <a:endParaRPr lang="ja-JP" altLang="ja-JP" sz="3400" dirty="0"/>
          </a:p>
          <a:p>
            <a:r>
              <a:rPr lang="ja-JP" altLang="en-US" sz="3400" dirty="0"/>
              <a:t>但し</a:t>
            </a:r>
            <a:r>
              <a:rPr lang="ja-JP" altLang="ja-JP" sz="3400" dirty="0"/>
              <a:t>、投資先の公債の利子は事業に使用され、残余は投資家トークンの保有者へ行く</a:t>
            </a:r>
          </a:p>
          <a:p>
            <a:r>
              <a:rPr lang="ja-JP" altLang="en-US" sz="3400" dirty="0"/>
              <a:t>個人的には、</a:t>
            </a:r>
            <a:r>
              <a:rPr lang="ja-JP" altLang="ja-JP" sz="3400" dirty="0"/>
              <a:t>為替の変動リスクのみであればファンドではないと考えて良いのではと思われるが、要議論</a:t>
            </a:r>
          </a:p>
          <a:p>
            <a:endParaRPr kumimoji="1" lang="ja-JP" altLang="en-US" dirty="0"/>
          </a:p>
        </p:txBody>
      </p:sp>
    </p:spTree>
    <p:extLst>
      <p:ext uri="{BB962C8B-B14F-4D97-AF65-F5344CB8AC3E}">
        <p14:creationId xmlns:p14="http://schemas.microsoft.com/office/powerpoint/2010/main" val="1879055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23</a:t>
            </a:fld>
            <a:endParaRPr lang="ja-JP" altLang="en-US"/>
          </a:p>
        </p:txBody>
      </p:sp>
      <p:sp>
        <p:nvSpPr>
          <p:cNvPr id="3" name="タイトル 2"/>
          <p:cNvSpPr>
            <a:spLocks noGrp="1"/>
          </p:cNvSpPr>
          <p:nvPr>
            <p:ph type="title"/>
          </p:nvPr>
        </p:nvSpPr>
        <p:spPr/>
        <p:txBody>
          <a:bodyPr/>
          <a:lstStyle/>
          <a:p>
            <a:r>
              <a:rPr lang="en-US" altLang="ja-JP" dirty="0"/>
              <a:t>Ⅶ</a:t>
            </a:r>
            <a:r>
              <a:rPr lang="ja-JP" altLang="en-US" dirty="0"/>
              <a:t>　まとめ</a:t>
            </a:r>
            <a:endParaRPr kumimoji="1" lang="ja-JP" altLang="en-US" dirty="0"/>
          </a:p>
        </p:txBody>
      </p:sp>
      <p:sp>
        <p:nvSpPr>
          <p:cNvPr id="4" name="コンテンツ プレースホルダー 3"/>
          <p:cNvSpPr>
            <a:spLocks noGrp="1"/>
          </p:cNvSpPr>
          <p:nvPr>
            <p:ph idx="1"/>
          </p:nvPr>
        </p:nvSpPr>
        <p:spPr/>
        <p:txBody>
          <a:bodyPr>
            <a:normAutofit lnSpcReduction="10000"/>
          </a:bodyPr>
          <a:lstStyle/>
          <a:p>
            <a:r>
              <a:rPr kumimoji="1" lang="ja-JP" altLang="en-US" sz="3600" dirty="0"/>
              <a:t>ステーブルトークンの中にも各種種類</a:t>
            </a:r>
            <a:endParaRPr kumimoji="1" lang="en-US" altLang="ja-JP" sz="3600" dirty="0"/>
          </a:p>
          <a:p>
            <a:pPr lvl="1"/>
            <a:r>
              <a:rPr kumimoji="1" lang="en-US" altLang="ja-JP" sz="2800" dirty="0"/>
              <a:t>Libra</a:t>
            </a:r>
            <a:r>
              <a:rPr kumimoji="1" lang="ja-JP" altLang="en-US" sz="2800" dirty="0"/>
              <a:t>トークン・</a:t>
            </a:r>
            <a:r>
              <a:rPr kumimoji="1" lang="en-US" altLang="ja-JP" sz="2800" dirty="0"/>
              <a:t>ZEN</a:t>
            </a:r>
            <a:r>
              <a:rPr kumimoji="1" lang="ja-JP" altLang="en-US" sz="2800" dirty="0"/>
              <a:t>・</a:t>
            </a:r>
            <a:r>
              <a:rPr kumimoji="1" lang="en-US" altLang="ja-JP" sz="2800" dirty="0" err="1"/>
              <a:t>MakerDAO</a:t>
            </a:r>
            <a:r>
              <a:rPr kumimoji="1" lang="ja-JP" altLang="en-US" sz="2800" dirty="0" err="1"/>
              <a:t>、</a:t>
            </a:r>
            <a:r>
              <a:rPr kumimoji="1" lang="en-US" altLang="ja-JP" sz="2800" dirty="0"/>
              <a:t>Basis</a:t>
            </a:r>
            <a:r>
              <a:rPr kumimoji="1" lang="ja-JP" altLang="en-US" sz="2800" dirty="0"/>
              <a:t> → </a:t>
            </a:r>
            <a:r>
              <a:rPr lang="ja-JP" altLang="en-US" sz="2800" dirty="0"/>
              <a:t>仮想通貨？</a:t>
            </a:r>
            <a:endParaRPr lang="en-US" altLang="ja-JP" sz="2800" dirty="0"/>
          </a:p>
          <a:p>
            <a:pPr lvl="1"/>
            <a:r>
              <a:rPr kumimoji="1" lang="en-US" altLang="ja-JP" sz="2800" dirty="0"/>
              <a:t>USD Tether</a:t>
            </a:r>
            <a:r>
              <a:rPr kumimoji="1" lang="ja-JP" altLang="en-US" sz="2800" dirty="0"/>
              <a:t>・</a:t>
            </a:r>
            <a:r>
              <a:rPr lang="en-US" altLang="ja-JP" sz="2800" dirty="0" err="1"/>
              <a:t>TrueUSD</a:t>
            </a:r>
            <a:r>
              <a:rPr lang="en-US" altLang="ja-JP" sz="2800" dirty="0"/>
              <a:t> </a:t>
            </a:r>
            <a:r>
              <a:rPr lang="ja-JP" altLang="en-US" sz="2800" dirty="0"/>
              <a:t>→ 為替取引？</a:t>
            </a:r>
            <a:endParaRPr lang="en-US" altLang="ja-JP" sz="3600" dirty="0"/>
          </a:p>
          <a:p>
            <a:r>
              <a:rPr lang="ja-JP" altLang="en-US" sz="3600" dirty="0"/>
              <a:t>一つ一つ分析する必要性</a:t>
            </a:r>
            <a:endParaRPr lang="en-US" altLang="ja-JP" sz="3600" dirty="0"/>
          </a:p>
          <a:p>
            <a:r>
              <a:rPr lang="ja-JP" altLang="en-US" sz="3600" dirty="0"/>
              <a:t>日本で出すには仮想通貨となるほうがやりやすそう</a:t>
            </a:r>
            <a:endParaRPr lang="en-US" altLang="ja-JP" sz="3600" dirty="0"/>
          </a:p>
        </p:txBody>
      </p:sp>
    </p:spTree>
    <p:extLst>
      <p:ext uri="{BB962C8B-B14F-4D97-AF65-F5344CB8AC3E}">
        <p14:creationId xmlns:p14="http://schemas.microsoft.com/office/powerpoint/2010/main" val="2534921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24</a:t>
            </a:fld>
            <a:endParaRPr lang="ja-JP" altLang="en-US"/>
          </a:p>
        </p:txBody>
      </p:sp>
      <p:sp>
        <p:nvSpPr>
          <p:cNvPr id="3" name="タイトル 2"/>
          <p:cNvSpPr>
            <a:spLocks noGrp="1"/>
          </p:cNvSpPr>
          <p:nvPr>
            <p:ph type="title"/>
          </p:nvPr>
        </p:nvSpPr>
        <p:spPr/>
        <p:txBody>
          <a:bodyPr/>
          <a:lstStyle/>
          <a:p>
            <a:r>
              <a:rPr kumimoji="1" lang="ja-JP" altLang="en-US" dirty="0"/>
              <a:t>留保事項</a:t>
            </a:r>
          </a:p>
        </p:txBody>
      </p:sp>
      <p:sp>
        <p:nvSpPr>
          <p:cNvPr id="4" name="コンテンツ プレースホルダー 3"/>
          <p:cNvSpPr>
            <a:spLocks noGrp="1"/>
          </p:cNvSpPr>
          <p:nvPr>
            <p:ph idx="1"/>
          </p:nvPr>
        </p:nvSpPr>
        <p:spPr/>
        <p:txBody>
          <a:bodyPr>
            <a:normAutofit fontScale="92500" lnSpcReduction="20000"/>
          </a:bodyPr>
          <a:lstStyle/>
          <a:p>
            <a:pPr lvl="0"/>
            <a:r>
              <a:rPr lang="ja-JP" altLang="ja-JP" dirty="0"/>
              <a:t>本稿の内容は、関係当局の確認を経たものではなく、法令上、合理的に考えられる議論を記載したものにすぎません。</a:t>
            </a:r>
          </a:p>
          <a:p>
            <a:r>
              <a:rPr lang="ja-JP" altLang="ja-JP" dirty="0"/>
              <a:t>本稿に記載の見解は、当職の現状の見解に過ぎず、当職の見解に変更が生じる可能性があります。</a:t>
            </a:r>
          </a:p>
          <a:p>
            <a:r>
              <a:rPr lang="ja-JP" altLang="ja-JP" dirty="0"/>
              <a:t>本稿は一般的な情報提供であり、具体的な法的助言ではありません。具体的な案件については、当該案件の個別状況に応じ、日本法または他国法弁護士の適切な助言を求めて頂く必要があります。</a:t>
            </a:r>
          </a:p>
          <a:p>
            <a:endParaRPr kumimoji="1" lang="ja-JP" altLang="en-US" dirty="0"/>
          </a:p>
        </p:txBody>
      </p:sp>
    </p:spTree>
    <p:extLst>
      <p:ext uri="{BB962C8B-B14F-4D97-AF65-F5344CB8AC3E}">
        <p14:creationId xmlns:p14="http://schemas.microsoft.com/office/powerpoint/2010/main" val="175740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3</a:t>
            </a:fld>
            <a:endParaRPr lang="ja-JP" altLang="en-US"/>
          </a:p>
        </p:txBody>
      </p:sp>
      <p:sp>
        <p:nvSpPr>
          <p:cNvPr id="3" name="タイトル 2"/>
          <p:cNvSpPr>
            <a:spLocks noGrp="1"/>
          </p:cNvSpPr>
          <p:nvPr>
            <p:ph type="title"/>
          </p:nvPr>
        </p:nvSpPr>
        <p:spPr/>
        <p:txBody>
          <a:bodyPr/>
          <a:lstStyle/>
          <a:p>
            <a:r>
              <a:rPr kumimoji="1" lang="en-US" altLang="ja-JP" dirty="0"/>
              <a:t>Ⅰ LIBRA</a:t>
            </a:r>
            <a:r>
              <a:rPr kumimoji="1" lang="ja-JP" altLang="en-US" dirty="0"/>
              <a:t>仕組み</a:t>
            </a:r>
          </a:p>
        </p:txBody>
      </p:sp>
      <p:sp>
        <p:nvSpPr>
          <p:cNvPr id="4" name="コンテンツ プレースホルダー 3"/>
          <p:cNvSpPr>
            <a:spLocks noGrp="1"/>
          </p:cNvSpPr>
          <p:nvPr>
            <p:ph idx="1"/>
          </p:nvPr>
        </p:nvSpPr>
        <p:spPr/>
        <p:txBody>
          <a:bodyPr>
            <a:noAutofit/>
          </a:bodyPr>
          <a:lstStyle/>
          <a:p>
            <a:r>
              <a:rPr lang="ja-JP" altLang="en-US" sz="3600" dirty="0"/>
              <a:t>詳細は福島さんの発表</a:t>
            </a:r>
            <a:endParaRPr lang="en-US" altLang="ja-JP" sz="3600" dirty="0"/>
          </a:p>
          <a:p>
            <a:endParaRPr lang="en-US" altLang="ja-JP" sz="3600" dirty="0"/>
          </a:p>
          <a:p>
            <a:r>
              <a:rPr lang="ja-JP" altLang="ja-JP" sz="3600" dirty="0"/>
              <a:t>基本的には｢リザーブ｣を裏付けとした</a:t>
            </a:r>
            <a:r>
              <a:rPr lang="en-US" altLang="ja-JP" sz="3600" dirty="0"/>
              <a:t>IOU</a:t>
            </a:r>
            <a:r>
              <a:rPr lang="ja-JP" altLang="en-US" sz="3600" dirty="0"/>
              <a:t>型ステーブルコイン</a:t>
            </a:r>
            <a:endParaRPr lang="ja-JP" altLang="ja-JP" sz="3600" dirty="0"/>
          </a:p>
          <a:p>
            <a:pPr marL="0" indent="0">
              <a:buNone/>
            </a:pPr>
            <a:endParaRPr kumimoji="1" lang="en-US" altLang="ja-JP" sz="3600" dirty="0"/>
          </a:p>
        </p:txBody>
      </p:sp>
    </p:spTree>
    <p:extLst>
      <p:ext uri="{BB962C8B-B14F-4D97-AF65-F5344CB8AC3E}">
        <p14:creationId xmlns:p14="http://schemas.microsoft.com/office/powerpoint/2010/main" val="2723927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4</a:t>
            </a:fld>
            <a:endParaRPr lang="ja-JP" altLang="en-US"/>
          </a:p>
        </p:txBody>
      </p:sp>
      <p:sp>
        <p:nvSpPr>
          <p:cNvPr id="3" name="タイトル 2"/>
          <p:cNvSpPr>
            <a:spLocks noGrp="1"/>
          </p:cNvSpPr>
          <p:nvPr>
            <p:ph type="title"/>
          </p:nvPr>
        </p:nvSpPr>
        <p:spPr/>
        <p:txBody>
          <a:bodyPr/>
          <a:lstStyle/>
          <a:p>
            <a:r>
              <a:rPr lang="en-US" altLang="ja-JP" dirty="0"/>
              <a:t>Ⅰ LIBRA</a:t>
            </a:r>
            <a:r>
              <a:rPr lang="ja-JP" altLang="en-US" dirty="0"/>
              <a:t>仕組み </a:t>
            </a:r>
            <a:r>
              <a:rPr lang="en-US" altLang="ja-JP" dirty="0"/>
              <a:t>-</a:t>
            </a:r>
            <a:r>
              <a:rPr lang="ja-JP" altLang="en-US" dirty="0"/>
              <a:t>発行方法</a:t>
            </a:r>
            <a:r>
              <a:rPr lang="en-US" altLang="ja-JP" dirty="0"/>
              <a:t>-</a:t>
            </a:r>
            <a:endParaRPr kumimoji="1" lang="ja-JP" altLang="en-US" dirty="0"/>
          </a:p>
        </p:txBody>
      </p:sp>
      <p:sp>
        <p:nvSpPr>
          <p:cNvPr id="4" name="コンテンツ プレースホルダー 3"/>
          <p:cNvSpPr>
            <a:spLocks noGrp="1"/>
          </p:cNvSpPr>
          <p:nvPr>
            <p:ph idx="1"/>
          </p:nvPr>
        </p:nvSpPr>
        <p:spPr/>
        <p:txBody>
          <a:bodyPr>
            <a:normAutofit fontScale="85000" lnSpcReduction="10000"/>
          </a:bodyPr>
          <a:lstStyle/>
          <a:p>
            <a:pPr marL="514350" indent="-514350">
              <a:buFont typeface="+mj-ea"/>
              <a:buAutoNum type="circleNumDbPlain"/>
            </a:pPr>
            <a:r>
              <a:rPr lang="ja-JP" altLang="ja-JP" dirty="0"/>
              <a:t>投資トークンの</a:t>
            </a:r>
            <a:r>
              <a:rPr lang="ja-JP" altLang="en-US" dirty="0"/>
              <a:t>販売による</a:t>
            </a:r>
            <a:r>
              <a:rPr lang="ja-JP" altLang="ja-JP" dirty="0"/>
              <a:t>発行</a:t>
            </a:r>
          </a:p>
          <a:p>
            <a:pPr lvl="1"/>
            <a:r>
              <a:rPr lang="ja-JP" altLang="ja-JP" dirty="0"/>
              <a:t>投資家トークン</a:t>
            </a:r>
            <a:r>
              <a:rPr lang="ja-JP" altLang="en-US" dirty="0"/>
              <a:t>を</a:t>
            </a:r>
            <a:r>
              <a:rPr lang="ja-JP" altLang="ja-JP" dirty="0"/>
              <a:t>私募で</a:t>
            </a:r>
            <a:r>
              <a:rPr lang="ja-JP" altLang="en-US" dirty="0"/>
              <a:t>投資家に</a:t>
            </a:r>
            <a:r>
              <a:rPr lang="ja-JP" altLang="ja-JP" dirty="0"/>
              <a:t>販売</a:t>
            </a:r>
            <a:endParaRPr lang="en-US" altLang="ja-JP" dirty="0"/>
          </a:p>
          <a:p>
            <a:pPr lvl="1"/>
            <a:r>
              <a:rPr lang="ja-JP" altLang="ja-JP" dirty="0"/>
              <a:t>支払</a:t>
            </a:r>
            <a:r>
              <a:rPr lang="ja-JP" altLang="en-US" dirty="0"/>
              <a:t>われた</a:t>
            </a:r>
            <a:r>
              <a:rPr lang="ja-JP" altLang="ja-JP" dirty="0"/>
              <a:t>金額</a:t>
            </a:r>
            <a:r>
              <a:rPr lang="ja-JP" altLang="en-US" dirty="0"/>
              <a:t>が</a:t>
            </a:r>
            <a:r>
              <a:rPr lang="ja-JP" altLang="ja-JP" dirty="0"/>
              <a:t>リザーブに当てられ、同額の</a:t>
            </a:r>
            <a:r>
              <a:rPr lang="en-US" altLang="ja-JP" dirty="0"/>
              <a:t>Libra</a:t>
            </a:r>
            <a:r>
              <a:rPr lang="ja-JP" altLang="ja-JP" dirty="0"/>
              <a:t>コイン発行</a:t>
            </a:r>
          </a:p>
          <a:p>
            <a:pPr lvl="1"/>
            <a:r>
              <a:rPr lang="ja-JP" altLang="en-US" dirty="0"/>
              <a:t>同</a:t>
            </a:r>
            <a:r>
              <a:rPr lang="en-US" altLang="ja-JP" dirty="0"/>
              <a:t>Libra</a:t>
            </a:r>
            <a:r>
              <a:rPr lang="ja-JP" altLang="ja-JP" dirty="0"/>
              <a:t>コインは投資家トークン保有者</a:t>
            </a:r>
            <a:r>
              <a:rPr lang="ja-JP" altLang="en-US" dirty="0"/>
              <a:t>への配布ではなく各種運営</a:t>
            </a:r>
            <a:r>
              <a:rPr lang="en-US" altLang="ja-JP" dirty="0"/>
              <a:t>(</a:t>
            </a:r>
            <a:r>
              <a:rPr lang="ja-JP" altLang="ja-JP" dirty="0"/>
              <a:t>ユーザー、販売者、開発者による採用を促すための支払い</a:t>
            </a:r>
            <a:r>
              <a:rPr lang="en-US" altLang="ja-JP" dirty="0"/>
              <a:t>)</a:t>
            </a:r>
            <a:r>
              <a:rPr lang="ja-JP" altLang="ja-JP" dirty="0"/>
              <a:t>に</a:t>
            </a:r>
            <a:r>
              <a:rPr lang="ja-JP" altLang="en-US" dirty="0"/>
              <a:t>使用</a:t>
            </a:r>
            <a:endParaRPr lang="ja-JP" altLang="ja-JP" dirty="0"/>
          </a:p>
          <a:p>
            <a:pPr marL="514350" indent="-514350">
              <a:buFont typeface="+mj-lt"/>
              <a:buAutoNum type="circleNumDbPlain"/>
            </a:pPr>
            <a:r>
              <a:rPr lang="ja-JP" altLang="ja-JP" dirty="0"/>
              <a:t>ユーザーによるリザーブへの拠出</a:t>
            </a:r>
          </a:p>
          <a:p>
            <a:pPr lvl="1"/>
            <a:r>
              <a:rPr lang="ja-JP" altLang="ja-JP" dirty="0"/>
              <a:t>ユーザーが</a:t>
            </a:r>
            <a:r>
              <a:rPr lang="ja-JP" altLang="en-US" dirty="0"/>
              <a:t>新</a:t>
            </a:r>
            <a:r>
              <a:rPr lang="en-US" altLang="ja-JP" dirty="0"/>
              <a:t> Libra </a:t>
            </a:r>
            <a:r>
              <a:rPr lang="ja-JP" altLang="ja-JP" dirty="0"/>
              <a:t>コインを受取るためには、</a:t>
            </a:r>
            <a:r>
              <a:rPr lang="en-US" altLang="ja-JP" dirty="0"/>
              <a:t>Libra</a:t>
            </a:r>
            <a:r>
              <a:rPr lang="ja-JP" altLang="en-US" dirty="0"/>
              <a:t>コイン</a:t>
            </a:r>
            <a:r>
              <a:rPr lang="ja-JP" altLang="ja-JP" dirty="0"/>
              <a:t>と等価の法定通貨を</a:t>
            </a:r>
            <a:r>
              <a:rPr lang="ja-JP" altLang="en-US" dirty="0"/>
              <a:t>供出し</a:t>
            </a:r>
            <a:r>
              <a:rPr lang="ja-JP" altLang="ja-JP" dirty="0"/>
              <a:t>、リザーブに移行</a:t>
            </a:r>
          </a:p>
          <a:p>
            <a:pPr lvl="1"/>
            <a:r>
              <a:rPr lang="ja-JP" altLang="en-US" dirty="0"/>
              <a:t>ただ、</a:t>
            </a:r>
            <a:r>
              <a:rPr lang="ja-JP" altLang="ja-JP" dirty="0"/>
              <a:t>ユーザー</a:t>
            </a:r>
            <a:r>
              <a:rPr lang="ja-JP" altLang="en-US" dirty="0"/>
              <a:t>は</a:t>
            </a:r>
            <a:r>
              <a:rPr lang="ja-JP" altLang="ja-JP" dirty="0"/>
              <a:t>リザーブ</a:t>
            </a:r>
            <a:r>
              <a:rPr lang="ja-JP" altLang="en-US" dirty="0"/>
              <a:t>とは直接やりとりしない</a:t>
            </a:r>
            <a:endParaRPr lang="en-US" altLang="ja-JP" dirty="0"/>
          </a:p>
          <a:p>
            <a:pPr lvl="1"/>
            <a:r>
              <a:rPr lang="ja-JP" altLang="ja-JP" dirty="0"/>
              <a:t>効率</a:t>
            </a:r>
            <a:r>
              <a:rPr lang="ja-JP" altLang="en-US" dirty="0"/>
              <a:t>性の観点から、</a:t>
            </a:r>
            <a:r>
              <a:rPr lang="ja-JP" altLang="ja-JP" dirty="0"/>
              <a:t>協会に認定された再販業者のみが法定通貨と</a:t>
            </a:r>
            <a:r>
              <a:rPr lang="en-US" altLang="ja-JP" dirty="0"/>
              <a:t> Libra </a:t>
            </a:r>
            <a:r>
              <a:rPr lang="ja-JP" altLang="ja-JP" dirty="0"/>
              <a:t>をリザーブに出し入れ</a:t>
            </a:r>
            <a:r>
              <a:rPr lang="ja-JP" altLang="en-US" dirty="0"/>
              <a:t>可能</a:t>
            </a:r>
            <a:r>
              <a:rPr lang="en-US" altLang="ja-JP" dirty="0"/>
              <a:t>(</a:t>
            </a:r>
            <a:r>
              <a:rPr lang="ja-JP" altLang="en-US" dirty="0"/>
              <a:t>日本の</a:t>
            </a:r>
            <a:r>
              <a:rPr lang="en-US" altLang="ja-JP" dirty="0"/>
              <a:t>ETF</a:t>
            </a:r>
            <a:r>
              <a:rPr lang="ja-JP" altLang="en-US" dirty="0"/>
              <a:t>と同様？）</a:t>
            </a:r>
            <a:endParaRPr lang="ja-JP" altLang="ja-JP" dirty="0"/>
          </a:p>
          <a:p>
            <a:endParaRPr kumimoji="1" lang="ja-JP" altLang="en-US" dirty="0"/>
          </a:p>
        </p:txBody>
      </p:sp>
    </p:spTree>
    <p:extLst>
      <p:ext uri="{BB962C8B-B14F-4D97-AF65-F5344CB8AC3E}">
        <p14:creationId xmlns:p14="http://schemas.microsoft.com/office/powerpoint/2010/main" val="3619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5</a:t>
            </a:fld>
            <a:endParaRPr lang="ja-JP" altLang="en-US"/>
          </a:p>
        </p:txBody>
      </p:sp>
      <p:sp>
        <p:nvSpPr>
          <p:cNvPr id="3" name="タイトル 2"/>
          <p:cNvSpPr>
            <a:spLocks noGrp="1"/>
          </p:cNvSpPr>
          <p:nvPr>
            <p:ph type="title"/>
          </p:nvPr>
        </p:nvSpPr>
        <p:spPr/>
        <p:txBody>
          <a:bodyPr/>
          <a:lstStyle/>
          <a:p>
            <a:r>
              <a:rPr lang="en-US" altLang="ja-JP" dirty="0"/>
              <a:t>Ⅰ LIBRA</a:t>
            </a:r>
            <a:r>
              <a:rPr lang="ja-JP" altLang="en-US" dirty="0"/>
              <a:t>仕組み </a:t>
            </a:r>
            <a:r>
              <a:rPr lang="en-US" altLang="ja-JP" dirty="0"/>
              <a:t>-</a:t>
            </a:r>
            <a:r>
              <a:rPr lang="ja-JP" altLang="en-US" dirty="0"/>
              <a:t>リザーブ運用</a:t>
            </a:r>
            <a:r>
              <a:rPr lang="en-US" altLang="ja-JP" dirty="0"/>
              <a:t>-</a:t>
            </a:r>
            <a:endParaRPr kumimoji="1" lang="ja-JP" altLang="en-US" dirty="0"/>
          </a:p>
        </p:txBody>
      </p:sp>
      <p:sp>
        <p:nvSpPr>
          <p:cNvPr id="4" name="コンテンツ プレースホルダー 3"/>
          <p:cNvSpPr>
            <a:spLocks noGrp="1"/>
          </p:cNvSpPr>
          <p:nvPr>
            <p:ph idx="1"/>
          </p:nvPr>
        </p:nvSpPr>
        <p:spPr/>
        <p:txBody>
          <a:bodyPr>
            <a:normAutofit lnSpcReduction="10000"/>
          </a:bodyPr>
          <a:lstStyle/>
          <a:p>
            <a:r>
              <a:rPr lang="ja-JP" altLang="ja-JP" dirty="0"/>
              <a:t>リザーブ</a:t>
            </a:r>
            <a:r>
              <a:rPr lang="ja-JP" altLang="en-US" dirty="0"/>
              <a:t>が裏付</a:t>
            </a:r>
            <a:r>
              <a:rPr lang="ja-JP" altLang="ja-JP" dirty="0"/>
              <a:t>は低リスク資産</a:t>
            </a:r>
            <a:r>
              <a:rPr lang="en-US" altLang="ja-JP" dirty="0"/>
              <a:t>(</a:t>
            </a:r>
            <a:r>
              <a:rPr lang="ja-JP" altLang="ja-JP" dirty="0"/>
              <a:t>中央銀行か</a:t>
            </a:r>
            <a:r>
              <a:rPr lang="ja-JP" altLang="ja-JP" dirty="0" err="1"/>
              <a:t>゙</a:t>
            </a:r>
            <a:r>
              <a:rPr lang="ja-JP" altLang="ja-JP" dirty="0"/>
              <a:t>発行する通貨や公債</a:t>
            </a:r>
            <a:r>
              <a:rPr lang="ja-JP" altLang="en-US" dirty="0"/>
              <a:t>等</a:t>
            </a:r>
            <a:r>
              <a:rPr lang="en-US" altLang="ja-JP" dirty="0"/>
              <a:t>)</a:t>
            </a:r>
            <a:r>
              <a:rPr lang="ja-JP" altLang="ja-JP" dirty="0"/>
              <a:t>に分散投資</a:t>
            </a:r>
            <a:endParaRPr lang="en-US" altLang="ja-JP" dirty="0"/>
          </a:p>
          <a:p>
            <a:r>
              <a:rPr lang="ja-JP" altLang="en-US" dirty="0"/>
              <a:t>投資からお</a:t>
            </a:r>
            <a:r>
              <a:rPr lang="ja-JP" altLang="ja-JP" dirty="0"/>
              <a:t>利子収入は</a:t>
            </a:r>
            <a:r>
              <a:rPr lang="en-US" altLang="ja-JP" dirty="0"/>
              <a:t>Libra</a:t>
            </a:r>
            <a:r>
              <a:rPr lang="ja-JP" altLang="ja-JP" dirty="0"/>
              <a:t>エコシステムの発展のため</a:t>
            </a:r>
            <a:r>
              <a:rPr lang="ja-JP" altLang="en-US" dirty="0"/>
              <a:t>の運営資金等に</a:t>
            </a:r>
            <a:r>
              <a:rPr lang="ja-JP" altLang="ja-JP" dirty="0"/>
              <a:t>利用</a:t>
            </a:r>
            <a:endParaRPr lang="en-US" altLang="ja-JP" dirty="0"/>
          </a:p>
          <a:p>
            <a:r>
              <a:rPr lang="ja-JP" altLang="en-US" dirty="0"/>
              <a:t>運営資金等が</a:t>
            </a:r>
            <a:r>
              <a:rPr lang="ja-JP" altLang="ja-JP" dirty="0"/>
              <a:t>充足された後の利益は</a:t>
            </a:r>
            <a:r>
              <a:rPr lang="en-US" altLang="ja-JP" dirty="0"/>
              <a:t>Libra </a:t>
            </a:r>
            <a:r>
              <a:rPr lang="ja-JP" altLang="ja-JP" dirty="0"/>
              <a:t>投資トークン</a:t>
            </a:r>
            <a:r>
              <a:rPr lang="ja-JP" altLang="en-US" dirty="0"/>
              <a:t>への配当となる</a:t>
            </a:r>
            <a:r>
              <a:rPr lang="en-US" altLang="ja-JP" dirty="0"/>
              <a:t>(</a:t>
            </a:r>
            <a:r>
              <a:rPr lang="ja-JP" altLang="en-US" dirty="0"/>
              <a:t>低利なのでかなり後</a:t>
            </a:r>
            <a:r>
              <a:rPr lang="en-US" altLang="ja-JP" dirty="0"/>
              <a:t>) </a:t>
            </a:r>
            <a:endParaRPr lang="ja-JP" altLang="ja-JP" dirty="0"/>
          </a:p>
          <a:p>
            <a:r>
              <a:rPr lang="ja-JP" altLang="ja-JP" dirty="0"/>
              <a:t>なお、</a:t>
            </a:r>
            <a:r>
              <a:rPr lang="en-US" altLang="ja-JP" dirty="0"/>
              <a:t>Libra</a:t>
            </a:r>
            <a:r>
              <a:rPr lang="ja-JP" altLang="ja-JP" dirty="0"/>
              <a:t>コインのユーザーはリザーブからの利益を受け取らない</a:t>
            </a:r>
          </a:p>
          <a:p>
            <a:endParaRPr kumimoji="1" lang="ja-JP" altLang="en-US" dirty="0"/>
          </a:p>
        </p:txBody>
      </p:sp>
    </p:spTree>
    <p:extLst>
      <p:ext uri="{BB962C8B-B14F-4D97-AF65-F5344CB8AC3E}">
        <p14:creationId xmlns:p14="http://schemas.microsoft.com/office/powerpoint/2010/main" val="397773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6</a:t>
            </a:fld>
            <a:endParaRPr lang="ja-JP" altLang="en-US"/>
          </a:p>
        </p:txBody>
      </p:sp>
      <p:sp>
        <p:nvSpPr>
          <p:cNvPr id="3" name="タイトル 2"/>
          <p:cNvSpPr>
            <a:spLocks noGrp="1"/>
          </p:cNvSpPr>
          <p:nvPr>
            <p:ph type="title"/>
          </p:nvPr>
        </p:nvSpPr>
        <p:spPr/>
        <p:txBody>
          <a:bodyPr/>
          <a:lstStyle/>
          <a:p>
            <a:r>
              <a:rPr lang="en-US" altLang="ja-JP" dirty="0"/>
              <a:t>Ⅰ LIBRA</a:t>
            </a:r>
            <a:r>
              <a:rPr lang="ja-JP" altLang="en-US" dirty="0"/>
              <a:t>仕組み </a:t>
            </a:r>
            <a:r>
              <a:rPr lang="en-US" altLang="ja-JP" dirty="0"/>
              <a:t>-</a:t>
            </a:r>
            <a:r>
              <a:rPr lang="ja-JP" altLang="en-US" dirty="0"/>
              <a:t>償還</a:t>
            </a:r>
            <a:r>
              <a:rPr lang="en-US" altLang="ja-JP" dirty="0"/>
              <a:t>-</a:t>
            </a:r>
            <a:endParaRPr kumimoji="1" lang="ja-JP" altLang="en-US" dirty="0"/>
          </a:p>
        </p:txBody>
      </p:sp>
      <p:sp>
        <p:nvSpPr>
          <p:cNvPr id="4" name="コンテンツ プレースホルダー 3"/>
          <p:cNvSpPr>
            <a:spLocks noGrp="1"/>
          </p:cNvSpPr>
          <p:nvPr>
            <p:ph idx="1"/>
          </p:nvPr>
        </p:nvSpPr>
        <p:spPr/>
        <p:txBody>
          <a:bodyPr/>
          <a:lstStyle/>
          <a:p>
            <a:r>
              <a:rPr lang="ja-JP" altLang="ja-JP" dirty="0"/>
              <a:t>認定再販売業者は、</a:t>
            </a:r>
            <a:r>
              <a:rPr lang="en-US" altLang="ja-JP" dirty="0"/>
              <a:t>Libra</a:t>
            </a:r>
            <a:r>
              <a:rPr lang="ja-JP" altLang="ja-JP" dirty="0"/>
              <a:t>コインをリザーブに対して持ち込み、同額の法定通貨を受け取れる。</a:t>
            </a:r>
          </a:p>
          <a:p>
            <a:r>
              <a:rPr lang="ja-JP" altLang="ja-JP" dirty="0"/>
              <a:t>同額とあるが、この同額の計算方法は</a:t>
            </a:r>
            <a:r>
              <a:rPr lang="ja-JP" altLang="en-US" dirty="0"/>
              <a:t>詳細は</a:t>
            </a:r>
            <a:r>
              <a:rPr lang="ja-JP" altLang="ja-JP" dirty="0"/>
              <a:t>不明。裏付資産の時価を計算してその割合で計算か</a:t>
            </a:r>
          </a:p>
          <a:p>
            <a:endParaRPr kumimoji="1" lang="ja-JP" altLang="en-US" dirty="0"/>
          </a:p>
        </p:txBody>
      </p:sp>
    </p:spTree>
    <p:extLst>
      <p:ext uri="{BB962C8B-B14F-4D97-AF65-F5344CB8AC3E}">
        <p14:creationId xmlns:p14="http://schemas.microsoft.com/office/powerpoint/2010/main" val="206304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7</a:t>
            </a:fld>
            <a:endParaRPr lang="ja-JP" altLang="en-US"/>
          </a:p>
        </p:txBody>
      </p:sp>
      <p:sp>
        <p:nvSpPr>
          <p:cNvPr id="3" name="タイトル 2"/>
          <p:cNvSpPr>
            <a:spLocks noGrp="1"/>
          </p:cNvSpPr>
          <p:nvPr>
            <p:ph type="title"/>
          </p:nvPr>
        </p:nvSpPr>
        <p:spPr/>
        <p:txBody>
          <a:bodyPr/>
          <a:lstStyle/>
          <a:p>
            <a:r>
              <a:rPr lang="en-US" altLang="ja-JP" dirty="0"/>
              <a:t>Ⅰ LIBRA</a:t>
            </a:r>
            <a:r>
              <a:rPr lang="ja-JP" altLang="en-US" dirty="0"/>
              <a:t>仕組み </a:t>
            </a:r>
            <a:r>
              <a:rPr lang="en-US" altLang="ja-JP" dirty="0"/>
              <a:t>–</a:t>
            </a:r>
            <a:r>
              <a:rPr lang="ja-JP" altLang="en-US" dirty="0"/>
              <a:t>売買</a:t>
            </a:r>
            <a:r>
              <a:rPr lang="en-US" altLang="ja-JP" dirty="0"/>
              <a:t>-</a:t>
            </a:r>
            <a:endParaRPr kumimoji="1" lang="ja-JP" altLang="en-US" dirty="0"/>
          </a:p>
        </p:txBody>
      </p:sp>
      <p:sp>
        <p:nvSpPr>
          <p:cNvPr id="4" name="コンテンツ プレースホルダー 3"/>
          <p:cNvSpPr>
            <a:spLocks noGrp="1"/>
          </p:cNvSpPr>
          <p:nvPr>
            <p:ph idx="1"/>
          </p:nvPr>
        </p:nvSpPr>
        <p:spPr/>
        <p:txBody>
          <a:bodyPr>
            <a:normAutofit/>
          </a:bodyPr>
          <a:lstStyle/>
          <a:p>
            <a:r>
              <a:rPr lang="ja-JP" altLang="ja-JP" dirty="0"/>
              <a:t>ユーザーは仮想通貨取引所等で</a:t>
            </a:r>
            <a:r>
              <a:rPr lang="en-US" altLang="ja-JP" dirty="0"/>
              <a:t>Libra</a:t>
            </a:r>
            <a:r>
              <a:rPr lang="ja-JP" altLang="ja-JP" dirty="0"/>
              <a:t>を売買可能</a:t>
            </a:r>
            <a:endParaRPr lang="en-US" altLang="ja-JP" dirty="0"/>
          </a:p>
          <a:p>
            <a:r>
              <a:rPr lang="ja-JP" altLang="en-US" dirty="0"/>
              <a:t>取引所による</a:t>
            </a:r>
            <a:r>
              <a:rPr lang="ja-JP" altLang="ja-JP" dirty="0"/>
              <a:t>売買</a:t>
            </a:r>
            <a:r>
              <a:rPr lang="ja-JP" altLang="en-US" dirty="0"/>
              <a:t>＋</a:t>
            </a:r>
            <a:r>
              <a:rPr lang="ja-JP" altLang="ja-JP" dirty="0"/>
              <a:t>発行</a:t>
            </a:r>
            <a:r>
              <a:rPr lang="ja-JP" altLang="en-US" dirty="0"/>
              <a:t>＋</a:t>
            </a:r>
            <a:r>
              <a:rPr lang="ja-JP" altLang="ja-JP" dirty="0"/>
              <a:t>償却</a:t>
            </a:r>
            <a:r>
              <a:rPr lang="ja-JP" altLang="en-US" dirty="0"/>
              <a:t>で様々な</a:t>
            </a:r>
            <a:r>
              <a:rPr lang="ja-JP" altLang="ja-JP" dirty="0"/>
              <a:t>アービトラージ取引がされることにより</a:t>
            </a:r>
            <a:r>
              <a:rPr lang="en-US" altLang="ja-JP" dirty="0"/>
              <a:t>Libra</a:t>
            </a:r>
            <a:r>
              <a:rPr lang="ja-JP" altLang="ja-JP" dirty="0"/>
              <a:t>コインがリザーブの市場価格と近くなるよう</a:t>
            </a:r>
            <a:endParaRPr lang="en-US" altLang="ja-JP" dirty="0"/>
          </a:p>
          <a:p>
            <a:endParaRPr lang="en-US" altLang="ja-JP" dirty="0"/>
          </a:p>
          <a:p>
            <a:pPr marL="400050" lvl="1" indent="0">
              <a:buNone/>
            </a:pPr>
            <a:r>
              <a:rPr lang="ja-JP" altLang="en-US" sz="2800" dirty="0"/>
              <a:t>→　全体的に株式</a:t>
            </a:r>
            <a:r>
              <a:rPr lang="en-US" altLang="ja-JP" sz="2800" dirty="0"/>
              <a:t>ETF</a:t>
            </a:r>
            <a:r>
              <a:rPr lang="ja-JP" altLang="en-US" sz="2800" dirty="0"/>
              <a:t>に近い仕組みという印象</a:t>
            </a:r>
            <a:endParaRPr lang="ja-JP" altLang="ja-JP" sz="2800" dirty="0"/>
          </a:p>
          <a:p>
            <a:endParaRPr kumimoji="1" lang="ja-JP" altLang="en-US" dirty="0"/>
          </a:p>
        </p:txBody>
      </p:sp>
    </p:spTree>
    <p:extLst>
      <p:ext uri="{BB962C8B-B14F-4D97-AF65-F5344CB8AC3E}">
        <p14:creationId xmlns:p14="http://schemas.microsoft.com/office/powerpoint/2010/main" val="3519376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8</a:t>
            </a:fld>
            <a:endParaRPr lang="ja-JP" altLang="en-US"/>
          </a:p>
        </p:txBody>
      </p:sp>
      <p:sp>
        <p:nvSpPr>
          <p:cNvPr id="3" name="タイトル 2"/>
          <p:cNvSpPr>
            <a:spLocks noGrp="1"/>
          </p:cNvSpPr>
          <p:nvPr>
            <p:ph type="title"/>
          </p:nvPr>
        </p:nvSpPr>
        <p:spPr/>
        <p:txBody>
          <a:bodyPr/>
          <a:lstStyle/>
          <a:p>
            <a:r>
              <a:rPr kumimoji="1" lang="en-US" altLang="ja-JP" dirty="0"/>
              <a:t>II	</a:t>
            </a:r>
            <a:r>
              <a:rPr kumimoji="1" lang="ja-JP" altLang="en-US" dirty="0"/>
              <a:t>ステーブルコインの規制</a:t>
            </a:r>
          </a:p>
        </p:txBody>
      </p:sp>
      <p:sp>
        <p:nvSpPr>
          <p:cNvPr id="4" name="コンテンツ プレースホルダー 3"/>
          <p:cNvSpPr>
            <a:spLocks noGrp="1"/>
          </p:cNvSpPr>
          <p:nvPr>
            <p:ph idx="1"/>
          </p:nvPr>
        </p:nvSpPr>
        <p:spPr/>
        <p:txBody>
          <a:bodyPr/>
          <a:lstStyle/>
          <a:p>
            <a:r>
              <a:rPr kumimoji="1" lang="ja-JP" altLang="en-US" dirty="0"/>
              <a:t>ステーブルコインだから何々法の適用がある、何々法の適用がない、という議論は正確性を欠く</a:t>
            </a:r>
            <a:endParaRPr kumimoji="1" lang="en-US" altLang="ja-JP" dirty="0"/>
          </a:p>
          <a:p>
            <a:endParaRPr lang="en-US" altLang="ja-JP" dirty="0"/>
          </a:p>
          <a:p>
            <a:r>
              <a:rPr kumimoji="1" lang="ja-JP" altLang="en-US" dirty="0"/>
              <a:t>ステーブルコインにも様々な方式があり、また具体的仕組が日本法上どうなるか一点一点分析する必要性</a:t>
            </a:r>
          </a:p>
        </p:txBody>
      </p:sp>
    </p:spTree>
    <p:extLst>
      <p:ext uri="{BB962C8B-B14F-4D97-AF65-F5344CB8AC3E}">
        <p14:creationId xmlns:p14="http://schemas.microsoft.com/office/powerpoint/2010/main" val="396852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AE2B174E-97BD-4EC6-93BF-09DD5F3B1D68}" type="slidenum">
              <a:rPr lang="ja-JP" altLang="en-US" smtClean="0"/>
              <a:pPr/>
              <a:t>9</a:t>
            </a:fld>
            <a:endParaRPr lang="ja-JP" altLang="en-US"/>
          </a:p>
        </p:txBody>
      </p:sp>
      <p:sp>
        <p:nvSpPr>
          <p:cNvPr id="3" name="タイトル 2"/>
          <p:cNvSpPr>
            <a:spLocks noGrp="1"/>
          </p:cNvSpPr>
          <p:nvPr>
            <p:ph type="title"/>
          </p:nvPr>
        </p:nvSpPr>
        <p:spPr/>
        <p:txBody>
          <a:bodyPr/>
          <a:lstStyle/>
          <a:p>
            <a:r>
              <a:rPr lang="en-US" altLang="ja-JP" dirty="0"/>
              <a:t>II	</a:t>
            </a:r>
            <a:r>
              <a:rPr lang="ja-JP" altLang="en-US" dirty="0"/>
              <a:t>ステーブルコインの例</a:t>
            </a:r>
            <a:endParaRPr kumimoji="1" lang="ja-JP" altLang="en-US" dirty="0"/>
          </a:p>
        </p:txBody>
      </p:sp>
      <p:sp>
        <p:nvSpPr>
          <p:cNvPr id="4" name="コンテンツ プレースホルダー 3"/>
          <p:cNvSpPr>
            <a:spLocks noGrp="1"/>
          </p:cNvSpPr>
          <p:nvPr>
            <p:ph idx="1"/>
          </p:nvPr>
        </p:nvSpPr>
        <p:spPr>
          <a:xfrm>
            <a:off x="419878" y="1138898"/>
            <a:ext cx="8266922" cy="4529037"/>
          </a:xfrm>
        </p:spPr>
        <p:txBody>
          <a:bodyPr>
            <a:normAutofit fontScale="85000" lnSpcReduction="20000"/>
          </a:bodyPr>
          <a:lstStyle/>
          <a:p>
            <a:pPr marL="514350" indent="-514350">
              <a:buFont typeface="+mj-ea"/>
              <a:buAutoNum type="circleNumDbPlain"/>
            </a:pPr>
            <a:r>
              <a:rPr lang="en-US" altLang="ja-JP" dirty="0"/>
              <a:t>IOU</a:t>
            </a:r>
            <a:r>
              <a:rPr lang="ja-JP" altLang="ja-JP" dirty="0"/>
              <a:t>モデル</a:t>
            </a:r>
            <a:endParaRPr lang="en-US" altLang="ja-JP" dirty="0"/>
          </a:p>
          <a:p>
            <a:pPr lvl="1"/>
            <a:r>
              <a:rPr lang="ja-JP" altLang="ja-JP" sz="2900" dirty="0"/>
              <a:t>発行体がトークン保有者に対してトークンを一定の金額で償還することを約するモデル</a:t>
            </a:r>
            <a:endParaRPr lang="en-US" altLang="ja-JP" sz="2900" dirty="0"/>
          </a:p>
          <a:p>
            <a:pPr lvl="1"/>
            <a:r>
              <a:rPr lang="ja-JP" altLang="ja-JP" sz="2900" dirty="0"/>
              <a:t>通常、フィアットか別の実在資産によ</a:t>
            </a:r>
            <a:r>
              <a:rPr lang="ja-JP" altLang="en-US" sz="2900" dirty="0"/>
              <a:t>り</a:t>
            </a:r>
            <a:r>
              <a:rPr lang="ja-JP" altLang="ja-JP" sz="2900" dirty="0"/>
              <a:t>完全に裏付けられる</a:t>
            </a:r>
          </a:p>
          <a:p>
            <a:pPr lvl="1"/>
            <a:r>
              <a:rPr lang="ja-JP" altLang="ja-JP" sz="2900" dirty="0"/>
              <a:t>例：</a:t>
            </a:r>
            <a:r>
              <a:rPr lang="en-US" altLang="ja-JP" sz="2900" dirty="0" err="1"/>
              <a:t>TrueUSD</a:t>
            </a:r>
            <a:r>
              <a:rPr lang="ja-JP" altLang="ja-JP" sz="2900" dirty="0" err="1"/>
              <a:t>、</a:t>
            </a:r>
            <a:r>
              <a:rPr lang="en-US" altLang="ja-JP" sz="2900" dirty="0"/>
              <a:t>USD Tether</a:t>
            </a:r>
            <a:r>
              <a:rPr lang="ja-JP" altLang="ja-JP" sz="2900" dirty="0" err="1"/>
              <a:t>、</a:t>
            </a:r>
            <a:r>
              <a:rPr lang="en-US" altLang="ja-JP" sz="2900" dirty="0"/>
              <a:t>JPY ZEN</a:t>
            </a:r>
            <a:r>
              <a:rPr lang="ja-JP" altLang="en-US" sz="2900" dirty="0" err="1"/>
              <a:t>、</a:t>
            </a:r>
            <a:r>
              <a:rPr lang="en-US" altLang="ja-JP" sz="2900" dirty="0"/>
              <a:t>Libra</a:t>
            </a:r>
            <a:r>
              <a:rPr lang="ja-JP" altLang="en-US" sz="2900" dirty="0"/>
              <a:t>等？</a:t>
            </a:r>
            <a:endParaRPr lang="ja-JP" altLang="ja-JP" sz="2900" dirty="0"/>
          </a:p>
          <a:p>
            <a:pPr marL="0" indent="0">
              <a:buNone/>
            </a:pPr>
            <a:r>
              <a:rPr lang="ja-JP" altLang="en-US" dirty="0"/>
              <a:t>②　</a:t>
            </a:r>
            <a:r>
              <a:rPr lang="ja-JP" altLang="ja-JP" dirty="0"/>
              <a:t>オンチェーン担保モデル</a:t>
            </a:r>
          </a:p>
          <a:p>
            <a:pPr lvl="1"/>
            <a:r>
              <a:rPr lang="ja-JP" altLang="ja-JP" sz="2600" dirty="0"/>
              <a:t>複雑なスマートコントラクト、異なる種類のトークン、オラクル、外部アクターなどを使用し、コインの安定性を確保するモデル</a:t>
            </a:r>
          </a:p>
          <a:p>
            <a:pPr lvl="1"/>
            <a:r>
              <a:rPr lang="en-US" altLang="ja-JP" sz="2600" dirty="0"/>
              <a:t> </a:t>
            </a:r>
            <a:r>
              <a:rPr lang="ja-JP" altLang="ja-JP" sz="2600" dirty="0"/>
              <a:t>例：</a:t>
            </a:r>
            <a:r>
              <a:rPr lang="en-US" altLang="ja-JP" sz="2600" dirty="0" err="1"/>
              <a:t>MakerDAO</a:t>
            </a:r>
            <a:endParaRPr lang="ja-JP" altLang="ja-JP" sz="2600" dirty="0"/>
          </a:p>
        </p:txBody>
      </p:sp>
    </p:spTree>
    <p:extLst>
      <p:ext uri="{BB962C8B-B14F-4D97-AF65-F5344CB8AC3E}">
        <p14:creationId xmlns:p14="http://schemas.microsoft.com/office/powerpoint/2010/main" val="1461536351"/>
      </p:ext>
    </p:extLst>
  </p:cSld>
  <p:clrMapOvr>
    <a:masterClrMapping/>
  </p:clrMapOvr>
</p:sld>
</file>

<file path=ppt/theme/theme1.xml><?xml version="1.0" encoding="utf-8"?>
<a:theme xmlns:a="http://schemas.openxmlformats.org/drawingml/2006/main" name="so_sato">
  <a:themeElements>
    <a:clrScheme name="so_sato 1">
      <a:dk1>
        <a:srgbClr val="042871"/>
      </a:dk1>
      <a:lt1>
        <a:srgbClr val="FFFFFF"/>
      </a:lt1>
      <a:dk2>
        <a:srgbClr val="FFFFFF"/>
      </a:dk2>
      <a:lt2>
        <a:srgbClr val="FFFFFF"/>
      </a:lt2>
      <a:accent1>
        <a:srgbClr val="042871"/>
      </a:accent1>
      <a:accent2>
        <a:srgbClr val="000000"/>
      </a:accent2>
      <a:accent3>
        <a:srgbClr val="A71118"/>
      </a:accent3>
      <a:accent4>
        <a:srgbClr val="B5B5B6"/>
      </a:accent4>
      <a:accent5>
        <a:srgbClr val="B5B5B6"/>
      </a:accent5>
      <a:accent6>
        <a:srgbClr val="B5B5B6"/>
      </a:accent6>
      <a:hlink>
        <a:srgbClr val="042871"/>
      </a:hlink>
      <a:folHlink>
        <a:srgbClr val="B5B5B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22547</TotalTime>
  <Words>1346</Words>
  <Application>Microsoft Office PowerPoint</Application>
  <PresentationFormat>画面に合わせる (4:3)</PresentationFormat>
  <Paragraphs>151</Paragraphs>
  <Slides>24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24</vt:i4>
      </vt:variant>
    </vt:vector>
  </HeadingPairs>
  <TitlesOfParts>
    <vt:vector size="32" baseType="lpstr">
      <vt:lpstr>Yu Gothic Medium</vt:lpstr>
      <vt:lpstr>メイリオ</vt:lpstr>
      <vt:lpstr>メイリオ</vt:lpstr>
      <vt:lpstr>Yu Gothic</vt:lpstr>
      <vt:lpstr>Arial</vt:lpstr>
      <vt:lpstr>Calibri</vt:lpstr>
      <vt:lpstr>Times New Roman</vt:lpstr>
      <vt:lpstr>so_sato</vt:lpstr>
      <vt:lpstr>JBA緊急セミナー Libraコインの登場とステーブルコイン規制</vt:lpstr>
      <vt:lpstr>自己紹介</vt:lpstr>
      <vt:lpstr>Ⅰ LIBRA仕組み</vt:lpstr>
      <vt:lpstr>Ⅰ LIBRA仕組み -発行方法-</vt:lpstr>
      <vt:lpstr>Ⅰ LIBRA仕組み -リザーブ運用-</vt:lpstr>
      <vt:lpstr>Ⅰ LIBRA仕組み -償還-</vt:lpstr>
      <vt:lpstr>Ⅰ LIBRA仕組み –売買-</vt:lpstr>
      <vt:lpstr>II ステーブルコインの規制</vt:lpstr>
      <vt:lpstr>II ステーブルコインの例</vt:lpstr>
      <vt:lpstr>II ステーブルコインの例(続)</vt:lpstr>
      <vt:lpstr>Ⅲ　仮想通貨法</vt:lpstr>
      <vt:lpstr>Ⅲ　仮想通貨法</vt:lpstr>
      <vt:lpstr>Ⅲ　仮想通貨法</vt:lpstr>
      <vt:lpstr>Ⅲ　仮想通貨法</vt:lpstr>
      <vt:lpstr>Ⅳ 為替取引(銀行法・資金決済法)</vt:lpstr>
      <vt:lpstr>Ⅳ　為替取引の規制</vt:lpstr>
      <vt:lpstr>Ⅳ　為替取引の規制</vt:lpstr>
      <vt:lpstr>Ⅳ　為替取引の規制</vt:lpstr>
      <vt:lpstr>Ⅴ　前払式支払い手段の規制</vt:lpstr>
      <vt:lpstr>Ⅴ　前払式支払い手段の規制</vt:lpstr>
      <vt:lpstr>Ⅴ　前払式支払い手段の規制</vt:lpstr>
      <vt:lpstr>Ⅵ　金商法</vt:lpstr>
      <vt:lpstr>Ⅶ　まとめ</vt:lpstr>
      <vt:lpstr>留保事項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So Saito</dc:creator>
  <cp:lastModifiedBy>k.furukawa</cp:lastModifiedBy>
  <cp:revision>2905</cp:revision>
  <cp:lastPrinted>2019-06-20T12:16:06Z</cp:lastPrinted>
  <dcterms:created xsi:type="dcterms:W3CDTF">2009-06-23T07:38:18Z</dcterms:created>
  <dcterms:modified xsi:type="dcterms:W3CDTF">2019-06-28T05:26:20Z</dcterms:modified>
</cp:coreProperties>
</file>