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notesMasterIdLst>
    <p:notesMasterId r:id="rId21"/>
  </p:notesMasterIdLst>
  <p:sldIdLst>
    <p:sldId id="256" r:id="rId2"/>
    <p:sldId id="274" r:id="rId3"/>
    <p:sldId id="262" r:id="rId4"/>
    <p:sldId id="265" r:id="rId5"/>
    <p:sldId id="275" r:id="rId6"/>
    <p:sldId id="276" r:id="rId7"/>
    <p:sldId id="268" r:id="rId8"/>
    <p:sldId id="277" r:id="rId9"/>
    <p:sldId id="278" r:id="rId10"/>
    <p:sldId id="269" r:id="rId11"/>
    <p:sldId id="270" r:id="rId12"/>
    <p:sldId id="279" r:id="rId13"/>
    <p:sldId id="283" r:id="rId14"/>
    <p:sldId id="271" r:id="rId15"/>
    <p:sldId id="280" r:id="rId16"/>
    <p:sldId id="282" r:id="rId17"/>
    <p:sldId id="281" r:id="rId18"/>
    <p:sldId id="272" r:id="rId19"/>
    <p:sldId id="273" r:id="rId20"/>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88" autoAdjust="0"/>
    <p:restoredTop sz="95495" autoAdjust="0"/>
  </p:normalViewPr>
  <p:slideViewPr>
    <p:cSldViewPr snapToGrid="0">
      <p:cViewPr varScale="1">
        <p:scale>
          <a:sx n="109" d="100"/>
          <a:sy n="109" d="100"/>
        </p:scale>
        <p:origin x="250" y="86"/>
      </p:cViewPr>
      <p:guideLst/>
    </p:cSldViewPr>
  </p:slideViewPr>
  <p:outlineViewPr>
    <p:cViewPr>
      <p:scale>
        <a:sx n="33" d="100"/>
        <a:sy n="33" d="100"/>
      </p:scale>
      <p:origin x="0" y="-36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026C4E3B-B044-4C92-892E-3A7D6D853C12}" type="datetimeFigureOut">
              <a:rPr kumimoji="1" lang="ja-JP" altLang="en-US" smtClean="0"/>
              <a:t>2020/4/21</a:t>
            </a:fld>
            <a:endParaRPr kumimoji="1" lang="ja-JP" altLang="en-US"/>
          </a:p>
        </p:txBody>
      </p:sp>
      <p:sp>
        <p:nvSpPr>
          <p:cNvPr id="4" name="スライド イメージ プレースホルダー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B4E2E132-CC81-4DDA-82E7-9E9274AC8D36}" type="slidenum">
              <a:rPr kumimoji="1" lang="ja-JP" altLang="en-US" smtClean="0"/>
              <a:t>‹#›</a:t>
            </a:fld>
            <a:endParaRPr kumimoji="1" lang="ja-JP" altLang="en-US"/>
          </a:p>
        </p:txBody>
      </p:sp>
    </p:spTree>
    <p:extLst>
      <p:ext uri="{BB962C8B-B14F-4D97-AF65-F5344CB8AC3E}">
        <p14:creationId xmlns:p14="http://schemas.microsoft.com/office/powerpoint/2010/main" val="268486898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4/21/2020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45269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F4E5243-F52A-4D37-9694-EB26C6C31910}" type="datetimeFigureOut">
              <a:rPr lang="en-US" smtClean="0"/>
              <a:t>4/21/2020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605407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A77B6E1-634A-48DC-9E8B-D894023267EF}" type="datetimeFigureOut">
              <a:rPr lang="en-US" smtClean="0"/>
              <a:t>4/21/2020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805011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smtClean="0"/>
              <a:t>4/21/2020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3561034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586B75A-687E-405C-8A0B-8D00578BA2C3}" type="datetimeFigureOut">
              <a:rPr lang="en-US" smtClean="0"/>
              <a:pPr/>
              <a:t>4/21/2020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931542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12952B5-7A2F-4CC8-B7CE-9234E21C2837}" type="datetimeFigureOut">
              <a:rPr lang="en-US" smtClean="0"/>
              <a:t>4/21/2020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32204071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097280" y="2582335"/>
            <a:ext cx="4937760" cy="32867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217920" y="2582334"/>
            <a:ext cx="4937760" cy="32867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E1DA07A-9201-4B4B-BAF2-015AFA30F520}" type="datetimeFigureOut">
              <a:rPr lang="en-US" smtClean="0"/>
              <a:t>4/21/2020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218240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3D7E00A-486F-4252-8B1D-E32645521F49}" type="datetimeFigureOut">
              <a:rPr lang="en-US" smtClean="0"/>
              <a:t>4/21/2020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94307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DDF5F92-E675-4B36-9A60-69A962A68675}" type="datetimeFigureOut">
              <a:rPr lang="en-US" smtClean="0"/>
              <a:t>4/21/2020</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815286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AF6E2C9B-5FA2-460D-9BE7-B0812FC2A6FF}" type="datetimeFigureOut">
              <a:rPr lang="en-US" smtClean="0"/>
              <a:t>4/21/2020</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709229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586B75A-687E-405C-8A0B-8D00578BA2C3}" type="datetimeFigureOut">
              <a:rPr lang="en-US" smtClean="0"/>
              <a:pPr/>
              <a:t>4/21/2020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293220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ja-JP" altLang="en-US"/>
          </a:p>
        </p:txBody>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5586B75A-687E-405C-8A0B-8D00578BA2C3}" type="datetimeFigureOut">
              <a:rPr lang="en-US" smtClean="0"/>
              <a:pPr/>
              <a:t>4/21/2020</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57F1E4F-1CFF-5643-939E-217C01CDF565}"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14613283"/>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cryptocurrency-/"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slide" Target="slide3.xml"/><Relationship Id="rId7" Type="http://schemas.openxmlformats.org/officeDocument/2006/relationships/slide" Target="slide18.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slide" Target="slide7.xml"/><Relationship Id="rId5" Type="http://schemas.openxmlformats.org/officeDocument/2006/relationships/slide" Target="slide5.xml"/><Relationship Id="rId4" Type="http://schemas.openxmlformats.org/officeDocument/2006/relationships/slide" Target="slide4.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 xmlns:a16="http://schemas.microsoft.com/office/drawing/2014/main" id="{EECC2B65-E47F-4614-88D3-200A8F7FCF61}"/>
              </a:ext>
            </a:extLst>
          </p:cNvPr>
          <p:cNvSpPr>
            <a:spLocks noGrp="1"/>
          </p:cNvSpPr>
          <p:nvPr>
            <p:ph type="ctrTitle"/>
          </p:nvPr>
        </p:nvSpPr>
        <p:spPr/>
        <p:txBody>
          <a:bodyPr/>
          <a:lstStyle/>
          <a:p>
            <a:r>
              <a:rPr lang="en-US" altLang="ja-JP" sz="3600" dirty="0" smtClean="0">
                <a:solidFill>
                  <a:schemeClr val="accent2">
                    <a:lumMod val="75000"/>
                  </a:schemeClr>
                </a:solidFill>
                <a:latin typeface="メイリオ" panose="020B0604030504040204" pitchFamily="50" charset="-128"/>
                <a:ea typeface="メイリオ" panose="020B0604030504040204" pitchFamily="50" charset="-128"/>
              </a:rPr>
              <a:t>JCBA</a:t>
            </a:r>
            <a:r>
              <a:rPr lang="en-US" altLang="ja-JP" sz="3600" b="1" dirty="0" smtClean="0">
                <a:solidFill>
                  <a:schemeClr val="accent2">
                    <a:lumMod val="75000"/>
                  </a:schemeClr>
                </a:solidFill>
                <a:latin typeface="メイリオ" panose="020B0604030504040204" pitchFamily="50" charset="-128"/>
                <a:ea typeface="メイリオ" panose="020B0604030504040204" pitchFamily="50" charset="-128"/>
              </a:rPr>
              <a:t/>
            </a:r>
            <a:br>
              <a:rPr lang="en-US" altLang="ja-JP" sz="3600" b="1" dirty="0" smtClean="0">
                <a:solidFill>
                  <a:schemeClr val="accent2">
                    <a:lumMod val="75000"/>
                  </a:schemeClr>
                </a:solidFill>
                <a:latin typeface="メイリオ" panose="020B0604030504040204" pitchFamily="50" charset="-128"/>
                <a:ea typeface="メイリオ" panose="020B0604030504040204" pitchFamily="50" charset="-128"/>
              </a:rPr>
            </a:br>
            <a:r>
              <a:rPr lang="ja-JP" altLang="ja-JP" sz="3600" b="1" dirty="0" smtClean="0">
                <a:solidFill>
                  <a:schemeClr val="accent2">
                    <a:lumMod val="75000"/>
                  </a:schemeClr>
                </a:solidFill>
                <a:latin typeface="メイリオ" panose="020B0604030504040204" pitchFamily="50" charset="-128"/>
                <a:ea typeface="メイリオ" panose="020B0604030504040204" pitchFamily="50" charset="-128"/>
              </a:rPr>
              <a:t>暗号</a:t>
            </a:r>
            <a:r>
              <a:rPr lang="ja-JP" altLang="ja-JP" sz="3600" b="1" dirty="0">
                <a:solidFill>
                  <a:schemeClr val="accent2">
                    <a:lumMod val="75000"/>
                  </a:schemeClr>
                </a:solidFill>
                <a:latin typeface="メイリオ" panose="020B0604030504040204" pitchFamily="50" charset="-128"/>
                <a:ea typeface="メイリオ" panose="020B0604030504040204" pitchFamily="50" charset="-128"/>
              </a:rPr>
              <a:t>資産デリバティブ取引</a:t>
            </a:r>
            <a:r>
              <a:rPr lang="en-US" altLang="ja-JP" sz="3600" b="1" dirty="0">
                <a:solidFill>
                  <a:schemeClr val="accent2">
                    <a:lumMod val="75000"/>
                  </a:schemeClr>
                </a:solidFill>
                <a:latin typeface="メイリオ" panose="020B0604030504040204" pitchFamily="50" charset="-128"/>
                <a:ea typeface="メイリオ" panose="020B0604030504040204" pitchFamily="50" charset="-128"/>
              </a:rPr>
              <a:t>/</a:t>
            </a:r>
            <a:r>
              <a:rPr lang="ja-JP" altLang="ja-JP" sz="3600" b="1" dirty="0">
                <a:solidFill>
                  <a:schemeClr val="accent2">
                    <a:lumMod val="75000"/>
                  </a:schemeClr>
                </a:solidFill>
                <a:latin typeface="メイリオ" panose="020B0604030504040204" pitchFamily="50" charset="-128"/>
                <a:ea typeface="メイリオ" panose="020B0604030504040204" pitchFamily="50" charset="-128"/>
              </a:rPr>
              <a:t>暗号資産信用取引のパブリックコメント結果</a:t>
            </a:r>
            <a:r>
              <a:rPr lang="ja-JP" altLang="ja-JP" dirty="0">
                <a:latin typeface="メイリオ" panose="020B0604030504040204" pitchFamily="50" charset="-128"/>
                <a:ea typeface="メイリオ" panose="020B0604030504040204" pitchFamily="50" charset="-128"/>
              </a:rPr>
              <a:t/>
            </a:r>
            <a:br>
              <a:rPr lang="ja-JP" altLang="ja-JP" dirty="0">
                <a:latin typeface="メイリオ" panose="020B0604030504040204" pitchFamily="50" charset="-128"/>
                <a:ea typeface="メイリオ" panose="020B0604030504040204" pitchFamily="50" charset="-128"/>
              </a:rPr>
            </a:br>
            <a:endParaRPr kumimoji="1" lang="ja-JP" altLang="en-US" dirty="0">
              <a:latin typeface="メイリオ" panose="020B0604030504040204" pitchFamily="50" charset="-128"/>
              <a:ea typeface="メイリオ" panose="020B0604030504040204" pitchFamily="50" charset="-128"/>
            </a:endParaRPr>
          </a:p>
        </p:txBody>
      </p:sp>
      <p:sp>
        <p:nvSpPr>
          <p:cNvPr id="3" name="字幕 2">
            <a:extLst>
              <a:ext uri="{FF2B5EF4-FFF2-40B4-BE49-F238E27FC236}">
                <a16:creationId xmlns="" xmlns:a16="http://schemas.microsoft.com/office/drawing/2014/main" id="{FB081276-3760-4BDE-9A74-9726278F720E}"/>
              </a:ext>
            </a:extLst>
          </p:cNvPr>
          <p:cNvSpPr>
            <a:spLocks noGrp="1"/>
          </p:cNvSpPr>
          <p:nvPr>
            <p:ph type="subTitle" idx="1"/>
          </p:nvPr>
        </p:nvSpPr>
        <p:spPr>
          <a:xfrm>
            <a:off x="8299938" y="4625638"/>
            <a:ext cx="2855742" cy="1138624"/>
          </a:xfrm>
        </p:spPr>
        <p:txBody>
          <a:bodyPr>
            <a:normAutofit lnSpcReduction="10000"/>
          </a:bodyPr>
          <a:lstStyle/>
          <a:p>
            <a:r>
              <a:rPr lang="en-US" altLang="ja-JP" sz="1800" dirty="0">
                <a:latin typeface="メイリオ" panose="020B0604030504040204" pitchFamily="50" charset="-128"/>
                <a:ea typeface="メイリオ" panose="020B0604030504040204" pitchFamily="50" charset="-128"/>
              </a:rPr>
              <a:t>2020</a:t>
            </a:r>
            <a:r>
              <a:rPr lang="ja-JP" altLang="ja-JP" sz="1800" dirty="0">
                <a:latin typeface="メイリオ" panose="020B0604030504040204" pitchFamily="50" charset="-128"/>
                <a:ea typeface="メイリオ" panose="020B0604030504040204" pitchFamily="50" charset="-128"/>
              </a:rPr>
              <a:t>年</a:t>
            </a:r>
            <a:r>
              <a:rPr lang="en-US" altLang="ja-JP" sz="1800" dirty="0">
                <a:latin typeface="メイリオ" panose="020B0604030504040204" pitchFamily="50" charset="-128"/>
                <a:ea typeface="メイリオ" panose="020B0604030504040204" pitchFamily="50" charset="-128"/>
              </a:rPr>
              <a:t>4</a:t>
            </a:r>
            <a:r>
              <a:rPr lang="ja-JP" altLang="ja-JP" sz="1800" dirty="0">
                <a:latin typeface="メイリオ" panose="020B0604030504040204" pitchFamily="50" charset="-128"/>
                <a:ea typeface="メイリオ" panose="020B0604030504040204" pitchFamily="50" charset="-128"/>
              </a:rPr>
              <a:t>月</a:t>
            </a:r>
            <a:r>
              <a:rPr lang="ja-JP" altLang="en-US" sz="1800" dirty="0">
                <a:latin typeface="メイリオ" panose="020B0604030504040204" pitchFamily="50" charset="-128"/>
                <a:ea typeface="メイリオ" panose="020B0604030504040204" pitchFamily="50" charset="-128"/>
              </a:rPr>
              <a:t>　　</a:t>
            </a:r>
            <a:endParaRPr lang="ja-JP" altLang="ja-JP" sz="1800" dirty="0">
              <a:latin typeface="メイリオ" panose="020B0604030504040204" pitchFamily="50" charset="-128"/>
              <a:ea typeface="メイリオ" panose="020B0604030504040204" pitchFamily="50" charset="-128"/>
            </a:endParaRPr>
          </a:p>
          <a:p>
            <a:r>
              <a:rPr lang="ja-JP" altLang="ja-JP" sz="1800" dirty="0">
                <a:latin typeface="メイリオ" panose="020B0604030504040204" pitchFamily="50" charset="-128"/>
                <a:ea typeface="メイリオ" panose="020B0604030504040204" pitchFamily="50" charset="-128"/>
              </a:rPr>
              <a:t>創・佐藤法律事務所</a:t>
            </a:r>
          </a:p>
          <a:p>
            <a:r>
              <a:rPr lang="ja-JP" altLang="ja-JP" sz="1800" dirty="0">
                <a:latin typeface="メイリオ" panose="020B0604030504040204" pitchFamily="50" charset="-128"/>
                <a:ea typeface="メイリオ" panose="020B0604030504040204" pitchFamily="50" charset="-128"/>
              </a:rPr>
              <a:t>弁護士　斎藤　創</a:t>
            </a:r>
          </a:p>
          <a:p>
            <a:endParaRPr lang="ja-JP" altLang="ja-JP" sz="1800" dirty="0">
              <a:latin typeface="メイリオ" panose="020B0604030504040204" pitchFamily="50" charset="-128"/>
              <a:ea typeface="メイリオ" panose="020B0604030504040204" pitchFamily="50" charset="-128"/>
            </a:endParaRPr>
          </a:p>
          <a:p>
            <a:endParaRPr kumimoji="1" lang="ja-JP" altLang="en-US" sz="1800" dirty="0">
              <a:latin typeface="メイリオ" panose="020B0604030504040204" pitchFamily="50" charset="-128"/>
              <a:ea typeface="メイリオ" panose="020B0604030504040204" pitchFamily="50" charset="-128"/>
            </a:endParaRPr>
          </a:p>
        </p:txBody>
      </p:sp>
      <p:sp>
        <p:nvSpPr>
          <p:cNvPr id="4" name="テキスト ボックス 3">
            <a:extLst>
              <a:ext uri="{FF2B5EF4-FFF2-40B4-BE49-F238E27FC236}">
                <a16:creationId xmlns="" xmlns:a16="http://schemas.microsoft.com/office/drawing/2014/main" id="{16EACA65-9EF5-4139-979B-D9A29FC52B94}"/>
              </a:ext>
            </a:extLst>
          </p:cNvPr>
          <p:cNvSpPr txBox="1"/>
          <p:nvPr/>
        </p:nvSpPr>
        <p:spPr>
          <a:xfrm>
            <a:off x="8299938" y="5695456"/>
            <a:ext cx="3800007" cy="369332"/>
          </a:xfrm>
          <a:prstGeom prst="rect">
            <a:avLst/>
          </a:prstGeom>
          <a:noFill/>
        </p:spPr>
        <p:txBody>
          <a:bodyPr wrap="square" rtlCol="0">
            <a:spAutoFit/>
          </a:bodyPr>
          <a:lstStyle/>
          <a:p>
            <a:r>
              <a:rPr kumimoji="1" lang="en-US" altLang="ja-JP" dirty="0">
                <a:solidFill>
                  <a:schemeClr val="tx2"/>
                </a:solidFill>
                <a:latin typeface="メイリオ" panose="020B0604030504040204" pitchFamily="50" charset="-128"/>
                <a:ea typeface="メイリオ" panose="020B0604030504040204" pitchFamily="50" charset="-128"/>
              </a:rPr>
              <a:t>s.saito@innovationlaw.jp</a:t>
            </a:r>
            <a:endParaRPr kumimoji="1" lang="ja-JP" altLang="en-US" dirty="0">
              <a:solidFill>
                <a:schemeClr val="tx2"/>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98037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a:extLst>
              <a:ext uri="{FF2B5EF4-FFF2-40B4-BE49-F238E27FC236}">
                <a16:creationId xmlns="" xmlns:a16="http://schemas.microsoft.com/office/drawing/2014/main" id="{9A0D3612-0E5A-483F-9315-286BA29D2167}"/>
              </a:ext>
            </a:extLst>
          </p:cNvPr>
          <p:cNvSpPr/>
          <p:nvPr/>
        </p:nvSpPr>
        <p:spPr>
          <a:xfrm>
            <a:off x="1170122" y="4300780"/>
            <a:ext cx="9946037" cy="5811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Subtitle 2">
            <a:extLst>
              <a:ext uri="{FF2B5EF4-FFF2-40B4-BE49-F238E27FC236}">
                <a16:creationId xmlns="" xmlns:a16="http://schemas.microsoft.com/office/drawing/2014/main" id="{5A98E287-62D1-4656-B15C-113E37501F83}"/>
              </a:ext>
            </a:extLst>
          </p:cNvPr>
          <p:cNvSpPr>
            <a:spLocks noGrp="1"/>
          </p:cNvSpPr>
          <p:nvPr>
            <p:ph type="subTitle" idx="1"/>
          </p:nvPr>
        </p:nvSpPr>
        <p:spPr>
          <a:xfrm>
            <a:off x="628214" y="409769"/>
            <a:ext cx="10777355" cy="630274"/>
          </a:xfrm>
        </p:spPr>
        <p:txBody>
          <a:bodyPr anchor="ctr">
            <a:noAutofit/>
          </a:bodyPr>
          <a:lstStyle/>
          <a:p>
            <a:pPr marL="269240" indent="-269240" algn="just">
              <a:spcAft>
                <a:spcPts val="0"/>
              </a:spcAft>
            </a:pPr>
            <a:r>
              <a:rPr lang="ja-JP" altLang="en-US" sz="2400" b="1" kern="100" dirty="0">
                <a:latin typeface="+mj-ea"/>
                <a:ea typeface="+mj-ea"/>
                <a:cs typeface="Times New Roman" panose="02020603050405020304" pitchFamily="18" charset="0"/>
              </a:rPr>
              <a:t>　</a:t>
            </a:r>
            <a:endParaRPr kumimoji="1" lang="en-US" sz="2400" dirty="0">
              <a:latin typeface="+mj-ea"/>
              <a:ea typeface="+mj-ea"/>
            </a:endParaRPr>
          </a:p>
        </p:txBody>
      </p:sp>
      <p:sp>
        <p:nvSpPr>
          <p:cNvPr id="4" name="テキスト ボックス 3">
            <a:extLst>
              <a:ext uri="{FF2B5EF4-FFF2-40B4-BE49-F238E27FC236}">
                <a16:creationId xmlns="" xmlns:a16="http://schemas.microsoft.com/office/drawing/2014/main" id="{B8120B3A-55EE-4F8B-9777-248040D3FF9A}"/>
              </a:ext>
            </a:extLst>
          </p:cNvPr>
          <p:cNvSpPr txBox="1"/>
          <p:nvPr/>
        </p:nvSpPr>
        <p:spPr>
          <a:xfrm>
            <a:off x="584253" y="540997"/>
            <a:ext cx="10661290" cy="5632311"/>
          </a:xfrm>
          <a:prstGeom prst="rect">
            <a:avLst/>
          </a:prstGeom>
          <a:noFill/>
        </p:spPr>
        <p:txBody>
          <a:bodyPr wrap="square" rtlCol="0">
            <a:spAutoFit/>
          </a:bodyPr>
          <a:lstStyle/>
          <a:p>
            <a:pPr marL="269240" indent="-267970" algn="just">
              <a:lnSpc>
                <a:spcPct val="200000"/>
              </a:lnSpc>
              <a:spcAft>
                <a:spcPts val="0"/>
              </a:spcAft>
            </a:pPr>
            <a:r>
              <a:rPr lang="en-US" altLang="ja-JP" sz="1800" b="1" kern="100" dirty="0">
                <a:latin typeface="メイリオ" panose="020B0604030504040204" pitchFamily="50" charset="-128"/>
                <a:ea typeface="メイリオ" panose="020B0604030504040204" pitchFamily="50" charset="-128"/>
                <a:cs typeface="Times New Roman" panose="02020603050405020304" pitchFamily="18" charset="0"/>
              </a:rPr>
              <a:t>&lt;</a:t>
            </a:r>
            <a:r>
              <a:rPr lang="ja-JP" altLang="en-US" sz="1800" b="1" kern="100" dirty="0">
                <a:latin typeface="メイリオ" panose="020B0604030504040204" pitchFamily="50" charset="-128"/>
                <a:ea typeface="メイリオ" panose="020B0604030504040204" pitchFamily="50" charset="-128"/>
                <a:cs typeface="Times New Roman" panose="02020603050405020304" pitchFamily="18" charset="0"/>
              </a:rPr>
              <a:t>背景・解説</a:t>
            </a:r>
            <a:r>
              <a:rPr lang="en-US" altLang="ja-JP" sz="1800" b="1" kern="100" dirty="0">
                <a:latin typeface="メイリオ" panose="020B0604030504040204" pitchFamily="50" charset="-128"/>
                <a:ea typeface="メイリオ" panose="020B0604030504040204" pitchFamily="50" charset="-128"/>
                <a:cs typeface="Times New Roman" panose="02020603050405020304" pitchFamily="18" charset="0"/>
              </a:rPr>
              <a:t>&gt;</a:t>
            </a:r>
          </a:p>
          <a:p>
            <a:pPr marL="269240" indent="-267970" algn="just">
              <a:lnSpc>
                <a:spcPct val="200000"/>
              </a:lnSpc>
              <a:spcAft>
                <a:spcPts val="0"/>
              </a:spcAft>
            </a:pPr>
            <a:r>
              <a:rPr lang="ja-JP" altLang="en-US" sz="1800" kern="100" dirty="0" smtClean="0">
                <a:latin typeface="メイリオ" panose="020B0604030504040204" pitchFamily="50" charset="-128"/>
                <a:ea typeface="メイリオ" panose="020B0604030504040204" pitchFamily="50" charset="-128"/>
                <a:cs typeface="Times New Roman" panose="02020603050405020304" pitchFamily="18" charset="0"/>
              </a:rPr>
              <a:t>　日本</a:t>
            </a:r>
            <a:r>
              <a:rPr lang="ja-JP" altLang="en-US" sz="1800" kern="100" dirty="0">
                <a:latin typeface="メイリオ" panose="020B0604030504040204" pitchFamily="50" charset="-128"/>
                <a:ea typeface="メイリオ" panose="020B0604030504040204" pitchFamily="50" charset="-128"/>
                <a:cs typeface="Times New Roman" panose="02020603050405020304" pitchFamily="18" charset="0"/>
              </a:rPr>
              <a:t>の暗号資産交換業者や金商業者は、外国業者とヘッジ目的等で暗号資産取引や暗号資産</a:t>
            </a:r>
            <a:r>
              <a:rPr lang="ja-JP" altLang="en-US" sz="1800" kern="100" dirty="0" smtClean="0">
                <a:latin typeface="メイリオ" panose="020B0604030504040204" pitchFamily="50" charset="-128"/>
                <a:ea typeface="メイリオ" panose="020B0604030504040204" pitchFamily="50" charset="-128"/>
                <a:cs typeface="Times New Roman" panose="02020603050405020304" pitchFamily="18" charset="0"/>
              </a:rPr>
              <a:t>デリバティブ</a:t>
            </a:r>
            <a:r>
              <a:rPr lang="ja-JP" altLang="en-US" sz="1800" kern="100" dirty="0">
                <a:latin typeface="メイリオ" panose="020B0604030504040204" pitchFamily="50" charset="-128"/>
                <a:ea typeface="メイリオ" panose="020B0604030504040204" pitchFamily="50" charset="-128"/>
                <a:cs typeface="Times New Roman" panose="02020603050405020304" pitchFamily="18" charset="0"/>
              </a:rPr>
              <a:t>取引を行っている。このような際に、外国業者が日本で登録を受けなければならないと</a:t>
            </a:r>
            <a:r>
              <a:rPr lang="ja-JP" altLang="en-US" sz="1800" kern="100" dirty="0" smtClean="0">
                <a:latin typeface="メイリオ" panose="020B0604030504040204" pitchFamily="50" charset="-128"/>
                <a:ea typeface="メイリオ" panose="020B0604030504040204" pitchFamily="50" charset="-128"/>
                <a:cs typeface="Times New Roman" panose="02020603050405020304" pitchFamily="18" charset="0"/>
              </a:rPr>
              <a:t>すると日本</a:t>
            </a:r>
            <a:r>
              <a:rPr lang="ja-JP" altLang="en-US" sz="1800" kern="100" dirty="0">
                <a:latin typeface="メイリオ" panose="020B0604030504040204" pitchFamily="50" charset="-128"/>
                <a:ea typeface="メイリオ" panose="020B0604030504040204" pitchFamily="50" charset="-128"/>
                <a:cs typeface="Times New Roman" panose="02020603050405020304" pitchFamily="18" charset="0"/>
              </a:rPr>
              <a:t>の業者はヘッジ取引を行うことが著しく困難となる。</a:t>
            </a:r>
          </a:p>
          <a:p>
            <a:pPr marL="269240" indent="-267970" algn="just">
              <a:lnSpc>
                <a:spcPct val="200000"/>
              </a:lnSpc>
              <a:spcAft>
                <a:spcPts val="0"/>
              </a:spcAft>
            </a:pPr>
            <a:r>
              <a:rPr lang="ja-JP" altLang="en-US" sz="1800" kern="100" dirty="0" smtClean="0">
                <a:latin typeface="メイリオ" panose="020B0604030504040204" pitchFamily="50" charset="-128"/>
                <a:ea typeface="メイリオ" panose="020B0604030504040204" pitchFamily="50" charset="-128"/>
                <a:cs typeface="Times New Roman" panose="02020603050405020304" pitchFamily="18" charset="0"/>
              </a:rPr>
              <a:t>　定義府令</a:t>
            </a:r>
            <a:r>
              <a:rPr lang="en-US" altLang="ja-JP" sz="1800" kern="100" dirty="0">
                <a:latin typeface="メイリオ" panose="020B0604030504040204" pitchFamily="50" charset="-128"/>
                <a:ea typeface="メイリオ" panose="020B0604030504040204" pitchFamily="50" charset="-128"/>
                <a:cs typeface="Times New Roman" panose="02020603050405020304" pitchFamily="18" charset="0"/>
              </a:rPr>
              <a:t>16</a:t>
            </a:r>
            <a:r>
              <a:rPr lang="ja-JP" altLang="en-US" sz="1800" kern="100" dirty="0">
                <a:latin typeface="メイリオ" panose="020B0604030504040204" pitchFamily="50" charset="-128"/>
                <a:ea typeface="メイリオ" panose="020B0604030504040204" pitchFamily="50" charset="-128"/>
                <a:cs typeface="Times New Roman" panose="02020603050405020304" pitchFamily="18" charset="0"/>
              </a:rPr>
              <a:t>条</a:t>
            </a:r>
            <a:r>
              <a:rPr lang="en-US" altLang="ja-JP" sz="1800" kern="100" dirty="0">
                <a:latin typeface="メイリオ" panose="020B0604030504040204" pitchFamily="50" charset="-128"/>
                <a:ea typeface="メイリオ" panose="020B0604030504040204" pitchFamily="50" charset="-128"/>
                <a:cs typeface="Times New Roman" panose="02020603050405020304" pitchFamily="18" charset="0"/>
              </a:rPr>
              <a:t>1</a:t>
            </a:r>
            <a:r>
              <a:rPr lang="ja-JP" altLang="en-US" sz="1800" kern="100" dirty="0">
                <a:latin typeface="メイリオ" panose="020B0604030504040204" pitchFamily="50" charset="-128"/>
                <a:ea typeface="メイリオ" panose="020B0604030504040204" pitchFamily="50" charset="-128"/>
                <a:cs typeface="Times New Roman" panose="02020603050405020304" pitchFamily="18" charset="0"/>
              </a:rPr>
              <a:t>項</a:t>
            </a:r>
            <a:r>
              <a:rPr lang="en-US" altLang="ja-JP" sz="1800" kern="100" dirty="0">
                <a:latin typeface="メイリオ" panose="020B0604030504040204" pitchFamily="50" charset="-128"/>
                <a:ea typeface="メイリオ" panose="020B0604030504040204" pitchFamily="50" charset="-128"/>
                <a:cs typeface="Times New Roman" panose="02020603050405020304" pitchFamily="18" charset="0"/>
              </a:rPr>
              <a:t>4</a:t>
            </a:r>
            <a:r>
              <a:rPr lang="ja-JP" altLang="en-US" sz="1800" kern="100" dirty="0">
                <a:latin typeface="メイリオ" panose="020B0604030504040204" pitchFamily="50" charset="-128"/>
                <a:ea typeface="メイリオ" panose="020B0604030504040204" pitchFamily="50" charset="-128"/>
                <a:cs typeface="Times New Roman" panose="02020603050405020304" pitchFamily="18" charset="0"/>
              </a:rPr>
              <a:t>号の</a:t>
            </a:r>
            <a:r>
              <a:rPr lang="en-US" altLang="ja-JP" sz="1800" kern="100" dirty="0">
                <a:latin typeface="メイリオ" panose="020B0604030504040204" pitchFamily="50" charset="-128"/>
                <a:ea typeface="メイリオ" panose="020B0604030504040204" pitchFamily="50" charset="-128"/>
                <a:cs typeface="Times New Roman" panose="02020603050405020304" pitchFamily="18" charset="0"/>
              </a:rPr>
              <a:t>2</a:t>
            </a:r>
            <a:r>
              <a:rPr lang="ja-JP" altLang="en-US" sz="1800" kern="100" dirty="0" smtClean="0">
                <a:latin typeface="メイリオ" panose="020B0604030504040204" pitchFamily="50" charset="-128"/>
                <a:ea typeface="メイリオ" panose="020B0604030504040204" pitchFamily="50" charset="-128"/>
                <a:cs typeface="Times New Roman" panose="02020603050405020304" pitchFamily="18" charset="0"/>
              </a:rPr>
              <a:t>は「日本</a:t>
            </a:r>
            <a:r>
              <a:rPr lang="ja-JP" altLang="en-US" sz="1800" kern="100" dirty="0">
                <a:latin typeface="メイリオ" panose="020B0604030504040204" pitchFamily="50" charset="-128"/>
                <a:ea typeface="メイリオ" panose="020B0604030504040204" pitchFamily="50" charset="-128"/>
                <a:cs typeface="Times New Roman" panose="02020603050405020304" pitchFamily="18" charset="0"/>
              </a:rPr>
              <a:t>の金商業者</a:t>
            </a:r>
            <a:r>
              <a:rPr lang="ja-JP" altLang="en-US" sz="1800" kern="100" dirty="0" smtClean="0">
                <a:latin typeface="メイリオ" panose="020B0604030504040204" pitchFamily="50" charset="-128"/>
                <a:ea typeface="メイリオ" panose="020B0604030504040204" pitchFamily="50" charset="-128"/>
                <a:cs typeface="Times New Roman" panose="02020603050405020304" pitchFamily="18" charset="0"/>
              </a:rPr>
              <a:t>が、現地の法令</a:t>
            </a:r>
            <a:r>
              <a:rPr lang="ja-JP" altLang="en-US" sz="1800" kern="100" dirty="0">
                <a:latin typeface="メイリオ" panose="020B0604030504040204" pitchFamily="50" charset="-128"/>
                <a:ea typeface="メイリオ" panose="020B0604030504040204" pitchFamily="50" charset="-128"/>
                <a:cs typeface="Times New Roman" panose="02020603050405020304" pitchFamily="18" charset="0"/>
              </a:rPr>
              <a:t>で認められた外国業者との間で暗号資産</a:t>
            </a:r>
            <a:r>
              <a:rPr lang="ja-JP" altLang="en-US" sz="1800" kern="100" dirty="0" smtClean="0">
                <a:latin typeface="メイリオ" panose="020B0604030504040204" pitchFamily="50" charset="-128"/>
                <a:ea typeface="メイリオ" panose="020B0604030504040204" pitchFamily="50" charset="-128"/>
                <a:cs typeface="Times New Roman" panose="02020603050405020304" pitchFamily="18" charset="0"/>
              </a:rPr>
              <a:t>店頭</a:t>
            </a:r>
            <a:r>
              <a:rPr lang="ja-JP" altLang="en-US" sz="1800" kern="100" dirty="0">
                <a:latin typeface="メイリオ" panose="020B0604030504040204" pitchFamily="50" charset="-128"/>
                <a:ea typeface="メイリオ" panose="020B0604030504040204" pitchFamily="50" charset="-128"/>
                <a:cs typeface="Times New Roman" panose="02020603050405020304" pitchFamily="18" charset="0"/>
              </a:rPr>
              <a:t>デリバティブ取引を行う場合、当該外国業者は日本での登録をする必要が</a:t>
            </a:r>
            <a:r>
              <a:rPr lang="ja-JP" altLang="en-US" sz="1800" kern="100" dirty="0" smtClean="0">
                <a:latin typeface="メイリオ" panose="020B0604030504040204" pitchFamily="50" charset="-128"/>
                <a:ea typeface="メイリオ" panose="020B0604030504040204" pitchFamily="50" charset="-128"/>
                <a:cs typeface="Times New Roman" panose="02020603050405020304" pitchFamily="18" charset="0"/>
              </a:rPr>
              <a:t>ない」とする</a:t>
            </a:r>
            <a:r>
              <a:rPr lang="ja-JP" altLang="en-US" sz="1800" kern="100" dirty="0">
                <a:latin typeface="メイリオ" panose="020B0604030504040204" pitchFamily="50" charset="-128"/>
                <a:ea typeface="メイリオ" panose="020B0604030504040204" pitchFamily="50" charset="-128"/>
                <a:cs typeface="Times New Roman" panose="02020603050405020304" pitchFamily="18" charset="0"/>
              </a:rPr>
              <a:t>。</a:t>
            </a:r>
          </a:p>
          <a:p>
            <a:pPr marL="269240" indent="-267970" algn="just">
              <a:lnSpc>
                <a:spcPct val="200000"/>
              </a:lnSpc>
              <a:spcAft>
                <a:spcPts val="0"/>
              </a:spcAft>
            </a:pPr>
            <a:r>
              <a:rPr lang="ja-JP" altLang="en-US" sz="1800" kern="100" dirty="0" smtClean="0">
                <a:latin typeface="メイリオ" panose="020B0604030504040204" pitchFamily="50" charset="-128"/>
                <a:ea typeface="メイリオ" panose="020B0604030504040204" pitchFamily="50" charset="-128"/>
                <a:cs typeface="Times New Roman" panose="02020603050405020304" pitchFamily="18" charset="0"/>
              </a:rPr>
              <a:t>　しかしながら</a:t>
            </a:r>
            <a:r>
              <a:rPr lang="ja-JP" altLang="en-US" sz="1800" kern="100" dirty="0">
                <a:latin typeface="メイリオ" panose="020B0604030504040204" pitchFamily="50" charset="-128"/>
                <a:ea typeface="メイリオ" panose="020B0604030504040204" pitchFamily="50" charset="-128"/>
                <a:cs typeface="Times New Roman" panose="02020603050405020304" pitchFamily="18" charset="0"/>
              </a:rPr>
              <a:t>、</a:t>
            </a:r>
            <a:r>
              <a:rPr lang="en-US" altLang="ja-JP" sz="1800" kern="100" dirty="0" smtClean="0">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800" kern="100" dirty="0" smtClean="0">
                <a:latin typeface="メイリオ" panose="020B0604030504040204" pitchFamily="50" charset="-128"/>
                <a:ea typeface="メイリオ" panose="020B0604030504040204" pitchFamily="50" charset="-128"/>
                <a:cs typeface="Times New Roman" panose="02020603050405020304" pitchFamily="18" charset="0"/>
              </a:rPr>
              <a:t>現地の</a:t>
            </a:r>
            <a:r>
              <a:rPr lang="ja-JP" altLang="en-US" sz="1800" kern="100" dirty="0">
                <a:latin typeface="メイリオ" panose="020B0604030504040204" pitchFamily="50" charset="-128"/>
                <a:ea typeface="メイリオ" panose="020B0604030504040204" pitchFamily="50" charset="-128"/>
                <a:cs typeface="Times New Roman" panose="02020603050405020304" pitchFamily="18" charset="0"/>
              </a:rPr>
              <a:t>法令に準拠</a:t>
            </a:r>
            <a:r>
              <a:rPr lang="en-US" altLang="ja-JP" sz="1800" kern="100"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800" kern="100" dirty="0">
                <a:latin typeface="メイリオ" panose="020B0604030504040204" pitchFamily="50" charset="-128"/>
                <a:ea typeface="メイリオ" panose="020B0604030504040204" pitchFamily="50" charset="-128"/>
                <a:cs typeface="Times New Roman" panose="02020603050405020304" pitchFamily="18" charset="0"/>
              </a:rPr>
              <a:t>とする場合、①現地では規制が全くない場合、②簡易の</a:t>
            </a:r>
            <a:r>
              <a:rPr lang="ja-JP" altLang="en-US" sz="1800" kern="100" dirty="0" smtClean="0">
                <a:latin typeface="メイリオ" panose="020B0604030504040204" pitchFamily="50" charset="-128"/>
                <a:ea typeface="メイリオ" panose="020B0604030504040204" pitchFamily="50" charset="-128"/>
                <a:cs typeface="Times New Roman" panose="02020603050405020304" pitchFamily="18" charset="0"/>
              </a:rPr>
              <a:t>届出で</a:t>
            </a:r>
            <a:r>
              <a:rPr lang="ja-JP" altLang="en-US" sz="1800" kern="100" dirty="0">
                <a:latin typeface="メイリオ" panose="020B0604030504040204" pitchFamily="50" charset="-128"/>
                <a:ea typeface="メイリオ" panose="020B0604030504040204" pitchFamily="50" charset="-128"/>
                <a:cs typeface="Times New Roman" panose="02020603050405020304" pitchFamily="18" charset="0"/>
              </a:rPr>
              <a:t>済む場合、③金商業の登録と類似した制度がある場合、等様々な場合があり、日本の業者と</a:t>
            </a:r>
            <a:r>
              <a:rPr lang="ja-JP" altLang="en-US" sz="1800" kern="100" dirty="0" smtClean="0">
                <a:latin typeface="メイリオ" panose="020B0604030504040204" pitchFamily="50" charset="-128"/>
                <a:ea typeface="メイリオ" panose="020B0604030504040204" pitchFamily="50" charset="-128"/>
                <a:cs typeface="Times New Roman" panose="02020603050405020304" pitchFamily="18" charset="0"/>
              </a:rPr>
              <a:t>しては</a:t>
            </a:r>
            <a:r>
              <a:rPr lang="ja-JP" altLang="en-US" sz="1800" kern="100" dirty="0">
                <a:latin typeface="メイリオ" panose="020B0604030504040204" pitchFamily="50" charset="-128"/>
                <a:ea typeface="メイリオ" panose="020B0604030504040204" pitchFamily="50" charset="-128"/>
                <a:cs typeface="Times New Roman" panose="02020603050405020304" pitchFamily="18" charset="0"/>
              </a:rPr>
              <a:t>どのような場合が取引相手方として認められるか不明なため、コメントが</a:t>
            </a:r>
            <a:r>
              <a:rPr lang="ja-JP" altLang="en-US" sz="1800" kern="100" dirty="0" smtClean="0">
                <a:latin typeface="メイリオ" panose="020B0604030504040204" pitchFamily="50" charset="-128"/>
                <a:ea typeface="メイリオ" panose="020B0604030504040204" pitchFamily="50" charset="-128"/>
                <a:cs typeface="Times New Roman" panose="02020603050405020304" pitchFamily="18" charset="0"/>
              </a:rPr>
              <a:t>なされたもの。回答は</a:t>
            </a:r>
            <a:r>
              <a:rPr lang="ja-JP" altLang="en-US" sz="1800" kern="100" dirty="0">
                <a:latin typeface="メイリオ" panose="020B0604030504040204" pitchFamily="50" charset="-128"/>
                <a:ea typeface="メイリオ" panose="020B0604030504040204" pitchFamily="50" charset="-128"/>
                <a:cs typeface="Times New Roman" panose="02020603050405020304" pitchFamily="18" charset="0"/>
              </a:rPr>
              <a:t>ケースバイケースだ、とされているが、広く認められることが望まれる。</a:t>
            </a:r>
          </a:p>
        </p:txBody>
      </p:sp>
      <p:pic>
        <p:nvPicPr>
          <p:cNvPr id="8" name="図 7">
            <a:extLst>
              <a:ext uri="{FF2B5EF4-FFF2-40B4-BE49-F238E27FC236}">
                <a16:creationId xmlns="" xmlns:a16="http://schemas.microsoft.com/office/drawing/2014/main" id="{339493EB-D8C8-4254-8FEC-DC4172E1F7F4}"/>
              </a:ext>
            </a:extLst>
          </p:cNvPr>
          <p:cNvPicPr>
            <a:picLocks noChangeAspect="1"/>
          </p:cNvPicPr>
          <p:nvPr/>
        </p:nvPicPr>
        <p:blipFill>
          <a:blip r:embed="rId2"/>
          <a:stretch>
            <a:fillRect/>
          </a:stretch>
        </p:blipFill>
        <p:spPr>
          <a:xfrm>
            <a:off x="9844857" y="5777615"/>
            <a:ext cx="2206589" cy="539388"/>
          </a:xfrm>
          <a:prstGeom prst="rect">
            <a:avLst/>
          </a:prstGeom>
        </p:spPr>
      </p:pic>
      <p:sp>
        <p:nvSpPr>
          <p:cNvPr id="6" name="スライド番号プレースホルダー 5">
            <a:extLst>
              <a:ext uri="{FF2B5EF4-FFF2-40B4-BE49-F238E27FC236}">
                <a16:creationId xmlns="" xmlns:a16="http://schemas.microsoft.com/office/drawing/2014/main" id="{69CE42C0-7BF4-48D6-938C-FA598A5AEBA8}"/>
              </a:ext>
            </a:extLst>
          </p:cNvPr>
          <p:cNvSpPr>
            <a:spLocks noGrp="1"/>
          </p:cNvSpPr>
          <p:nvPr>
            <p:ph type="sldNum" sz="quarter" idx="12"/>
          </p:nvPr>
        </p:nvSpPr>
        <p:spPr>
          <a:xfrm>
            <a:off x="0" y="6492875"/>
            <a:ext cx="1312025" cy="365125"/>
          </a:xfrm>
        </p:spPr>
        <p:txBody>
          <a:bodyPr/>
          <a:lstStyle/>
          <a:p>
            <a:pPr algn="ctr"/>
            <a:r>
              <a:rPr lang="en-US" altLang="ja-JP" sz="1400" dirty="0"/>
              <a:t>9</a:t>
            </a:r>
            <a:endParaRPr lang="en-US" sz="1400" dirty="0"/>
          </a:p>
        </p:txBody>
      </p:sp>
    </p:spTree>
    <p:extLst>
      <p:ext uri="{BB962C8B-B14F-4D97-AF65-F5344CB8AC3E}">
        <p14:creationId xmlns:p14="http://schemas.microsoft.com/office/powerpoint/2010/main" val="35233928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 xmlns:a16="http://schemas.microsoft.com/office/drawing/2014/main" id="{F302ECD1-D9A5-4B08-B4D3-1148DE26848D}"/>
              </a:ext>
            </a:extLst>
          </p:cNvPr>
          <p:cNvSpPr/>
          <p:nvPr/>
        </p:nvSpPr>
        <p:spPr>
          <a:xfrm>
            <a:off x="1170122" y="4300780"/>
            <a:ext cx="9946037" cy="5811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Subtitle 2">
            <a:extLst>
              <a:ext uri="{FF2B5EF4-FFF2-40B4-BE49-F238E27FC236}">
                <a16:creationId xmlns="" xmlns:a16="http://schemas.microsoft.com/office/drawing/2014/main" id="{5A98E287-62D1-4656-B15C-113E37501F83}"/>
              </a:ext>
            </a:extLst>
          </p:cNvPr>
          <p:cNvSpPr>
            <a:spLocks noGrp="1"/>
          </p:cNvSpPr>
          <p:nvPr>
            <p:ph type="subTitle" idx="1"/>
          </p:nvPr>
        </p:nvSpPr>
        <p:spPr>
          <a:xfrm>
            <a:off x="628214" y="409769"/>
            <a:ext cx="10777355" cy="630274"/>
          </a:xfrm>
        </p:spPr>
        <p:txBody>
          <a:bodyPr anchor="ctr">
            <a:noAutofit/>
          </a:bodyPr>
          <a:lstStyle/>
          <a:p>
            <a:pPr marL="269240" indent="-269240" algn="just">
              <a:spcAft>
                <a:spcPts val="0"/>
              </a:spcAft>
            </a:pPr>
            <a:r>
              <a:rPr lang="ja-JP" altLang="en-US" sz="2400" b="1" kern="100" dirty="0">
                <a:solidFill>
                  <a:schemeClr val="accent2">
                    <a:lumMod val="75000"/>
                  </a:schemeClr>
                </a:solidFill>
                <a:latin typeface="メイリオ" panose="020B0604030504040204" pitchFamily="50" charset="-128"/>
                <a:ea typeface="メイリオ" panose="020B0604030504040204" pitchFamily="50" charset="-128"/>
                <a:cs typeface="Times New Roman" panose="02020603050405020304" pitchFamily="18" charset="0"/>
              </a:rPr>
              <a:t>　</a:t>
            </a:r>
            <a:endParaRPr kumimoji="1" lang="en-US" sz="2400" dirty="0">
              <a:solidFill>
                <a:schemeClr val="accent2">
                  <a:lumMod val="75000"/>
                </a:schemeClr>
              </a:solidFill>
              <a:latin typeface="メイリオ" panose="020B0604030504040204" pitchFamily="50" charset="-128"/>
              <a:ea typeface="メイリオ" panose="020B0604030504040204" pitchFamily="50" charset="-128"/>
            </a:endParaRPr>
          </a:p>
        </p:txBody>
      </p:sp>
      <p:sp>
        <p:nvSpPr>
          <p:cNvPr id="7" name="テキスト ボックス 6">
            <a:extLst>
              <a:ext uri="{FF2B5EF4-FFF2-40B4-BE49-F238E27FC236}">
                <a16:creationId xmlns="" xmlns:a16="http://schemas.microsoft.com/office/drawing/2014/main" id="{8C27270F-0DFF-4E49-A4AB-5348619192AA}"/>
              </a:ext>
            </a:extLst>
          </p:cNvPr>
          <p:cNvSpPr txBox="1"/>
          <p:nvPr/>
        </p:nvSpPr>
        <p:spPr>
          <a:xfrm>
            <a:off x="628214" y="537540"/>
            <a:ext cx="10935572" cy="430887"/>
          </a:xfrm>
          <a:prstGeom prst="rect">
            <a:avLst/>
          </a:prstGeom>
          <a:noFill/>
        </p:spPr>
        <p:txBody>
          <a:bodyPr wrap="square" rtlCol="0">
            <a:spAutoFit/>
          </a:bodyPr>
          <a:lstStyle/>
          <a:p>
            <a:pPr marL="269240" indent="-269240" algn="just">
              <a:spcAft>
                <a:spcPts val="0"/>
              </a:spcAft>
            </a:pPr>
            <a:r>
              <a:rPr lang="en-US" altLang="ja-JP" sz="2200" b="1" kern="100" dirty="0">
                <a:solidFill>
                  <a:schemeClr val="accent1">
                    <a:lumMod val="75000"/>
                  </a:schemeClr>
                </a:solidFill>
                <a:latin typeface="メイリオ" panose="020B0604030504040204" pitchFamily="50" charset="-128"/>
                <a:ea typeface="メイリオ" panose="020B0604030504040204" pitchFamily="50" charset="-128"/>
                <a:cs typeface="Times New Roman" panose="02020603050405020304" pitchFamily="18" charset="0"/>
              </a:rPr>
              <a:t>4.3	</a:t>
            </a:r>
            <a:r>
              <a:rPr lang="ja-JP" altLang="en-US" sz="2200" b="1" kern="100" dirty="0">
                <a:solidFill>
                  <a:schemeClr val="accent1">
                    <a:lumMod val="75000"/>
                  </a:schemeClr>
                </a:solidFill>
                <a:latin typeface="メイリオ" panose="020B0604030504040204" pitchFamily="50" charset="-128"/>
                <a:ea typeface="メイリオ" panose="020B0604030504040204" pitchFamily="50" charset="-128"/>
                <a:cs typeface="Times New Roman" panose="02020603050405020304" pitchFamily="18" charset="0"/>
              </a:rPr>
              <a:t>日本の業者が日本の会社と行うヘッジ目的等の暗号資産関連デリバティブ取引</a:t>
            </a:r>
            <a:endParaRPr lang="ja-JP" altLang="ja-JP" sz="2200" kern="100" dirty="0">
              <a:solidFill>
                <a:schemeClr val="accent1">
                  <a:lumMod val="75000"/>
                </a:schemeClr>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4" name="テキスト ボックス 3">
            <a:extLst>
              <a:ext uri="{FF2B5EF4-FFF2-40B4-BE49-F238E27FC236}">
                <a16:creationId xmlns="" xmlns:a16="http://schemas.microsoft.com/office/drawing/2014/main" id="{B8120B3A-55EE-4F8B-9777-248040D3FF9A}"/>
              </a:ext>
            </a:extLst>
          </p:cNvPr>
          <p:cNvSpPr txBox="1"/>
          <p:nvPr/>
        </p:nvSpPr>
        <p:spPr>
          <a:xfrm>
            <a:off x="656012" y="1096198"/>
            <a:ext cx="10661290" cy="2793072"/>
          </a:xfrm>
          <a:prstGeom prst="rect">
            <a:avLst/>
          </a:prstGeom>
          <a:noFill/>
        </p:spPr>
        <p:txBody>
          <a:bodyPr wrap="square" rtlCol="0">
            <a:spAutoFit/>
          </a:bodyPr>
          <a:lstStyle/>
          <a:p>
            <a:pPr>
              <a:lnSpc>
                <a:spcPct val="200000"/>
              </a:lnSpc>
            </a:pPr>
            <a:r>
              <a:rPr lang="en-US" altLang="ja-JP" b="1" dirty="0">
                <a:latin typeface="メイリオ" panose="020B0604030504040204" pitchFamily="50" charset="-128"/>
                <a:ea typeface="メイリオ" panose="020B0604030504040204" pitchFamily="50" charset="-128"/>
              </a:rPr>
              <a:t>&lt;</a:t>
            </a:r>
            <a:r>
              <a:rPr lang="ja-JP" altLang="ja-JP" b="1" dirty="0">
                <a:latin typeface="メイリオ" panose="020B0604030504040204" pitchFamily="50" charset="-128"/>
                <a:ea typeface="メイリオ" panose="020B0604030504040204" pitchFamily="50" charset="-128"/>
              </a:rPr>
              <a:t>パブコメ結果</a:t>
            </a:r>
            <a:r>
              <a:rPr lang="en-US" altLang="ja-JP" b="1" dirty="0">
                <a:latin typeface="メイリオ" panose="020B0604030504040204" pitchFamily="50" charset="-128"/>
                <a:ea typeface="メイリオ" panose="020B0604030504040204" pitchFamily="50" charset="-128"/>
              </a:rPr>
              <a:t>&gt;</a:t>
            </a:r>
            <a:endParaRPr lang="ja-JP" altLang="ja-JP" dirty="0">
              <a:latin typeface="メイリオ" panose="020B0604030504040204" pitchFamily="50" charset="-128"/>
              <a:ea typeface="メイリオ" panose="020B0604030504040204" pitchFamily="50" charset="-128"/>
            </a:endParaRPr>
          </a:p>
          <a:p>
            <a:pPr>
              <a:lnSpc>
                <a:spcPct val="200000"/>
              </a:lnSpc>
            </a:pPr>
            <a:r>
              <a:rPr lang="ja-JP" altLang="ja-JP" dirty="0">
                <a:latin typeface="メイリオ" panose="020B0604030504040204" pitchFamily="50" charset="-128"/>
                <a:ea typeface="メイリオ" panose="020B0604030504040204" pitchFamily="50" charset="-128"/>
              </a:rPr>
              <a:t>｢業として暗号資産関連デリバティブ取引を行う者を相手方として当該取引を行う者であっても、原則として第一種金融商品取引業の登録を要する｣という文言を、｢業として暗号資産関連デリバティブ取引を行う者を相手方として</a:t>
            </a:r>
            <a:r>
              <a:rPr lang="ja-JP" altLang="ja-JP" u="sng" dirty="0">
                <a:latin typeface="メイリオ" panose="020B0604030504040204" pitchFamily="50" charset="-128"/>
                <a:ea typeface="メイリオ" panose="020B0604030504040204" pitchFamily="50" charset="-128"/>
              </a:rPr>
              <a:t>業として</a:t>
            </a:r>
            <a:r>
              <a:rPr lang="ja-JP" altLang="ja-JP" dirty="0">
                <a:latin typeface="メイリオ" panose="020B0604030504040204" pitchFamily="50" charset="-128"/>
                <a:ea typeface="メイリオ" panose="020B0604030504040204" pitchFamily="50" charset="-128"/>
              </a:rPr>
              <a:t>当該取引を行う者であっても、原則として第一種金融商品取引業の登録を要する｣と文言を明確化する</a:t>
            </a:r>
            <a:r>
              <a:rPr lang="en-US" altLang="ja-JP" dirty="0">
                <a:latin typeface="メイリオ" panose="020B0604030504040204" pitchFamily="50" charset="-128"/>
                <a:ea typeface="メイリオ" panose="020B0604030504040204" pitchFamily="50" charset="-128"/>
              </a:rPr>
              <a:t>(65</a:t>
            </a:r>
            <a:r>
              <a:rPr lang="ja-JP" altLang="ja-JP" dirty="0">
                <a:latin typeface="メイリオ" panose="020B0604030504040204" pitchFamily="50" charset="-128"/>
                <a:ea typeface="メイリオ" panose="020B0604030504040204" pitchFamily="50" charset="-128"/>
              </a:rPr>
              <a:t>番</a:t>
            </a:r>
            <a:r>
              <a:rPr lang="en-US" altLang="ja-JP" dirty="0">
                <a:latin typeface="メイリオ" panose="020B0604030504040204" pitchFamily="50" charset="-128"/>
                <a:ea typeface="メイリオ" panose="020B0604030504040204" pitchFamily="50" charset="-128"/>
              </a:rPr>
              <a:t>)</a:t>
            </a:r>
            <a:endParaRPr lang="ja-JP" altLang="ja-JP" dirty="0">
              <a:latin typeface="メイリオ" panose="020B0604030504040204" pitchFamily="50" charset="-128"/>
              <a:ea typeface="メイリオ" panose="020B0604030504040204" pitchFamily="50" charset="-128"/>
            </a:endParaRPr>
          </a:p>
        </p:txBody>
      </p:sp>
      <p:sp>
        <p:nvSpPr>
          <p:cNvPr id="6" name="スライド番号プレースホルダー 5">
            <a:extLst>
              <a:ext uri="{FF2B5EF4-FFF2-40B4-BE49-F238E27FC236}">
                <a16:creationId xmlns="" xmlns:a16="http://schemas.microsoft.com/office/drawing/2014/main" id="{CC8A61FF-D0A6-4902-9312-F4CC04EB2274}"/>
              </a:ext>
            </a:extLst>
          </p:cNvPr>
          <p:cNvSpPr>
            <a:spLocks noGrp="1"/>
          </p:cNvSpPr>
          <p:nvPr>
            <p:ph type="sldNum" sz="quarter" idx="12"/>
          </p:nvPr>
        </p:nvSpPr>
        <p:spPr>
          <a:xfrm>
            <a:off x="0" y="6492875"/>
            <a:ext cx="1312025" cy="365125"/>
          </a:xfrm>
        </p:spPr>
        <p:txBody>
          <a:bodyPr/>
          <a:lstStyle/>
          <a:p>
            <a:pPr algn="ctr"/>
            <a:r>
              <a:rPr lang="en-US" altLang="ja-JP" sz="1400" dirty="0"/>
              <a:t>10</a:t>
            </a:r>
            <a:endParaRPr lang="en-US" sz="1400" dirty="0"/>
          </a:p>
        </p:txBody>
      </p:sp>
      <p:pic>
        <p:nvPicPr>
          <p:cNvPr id="12" name="図 11">
            <a:extLst>
              <a:ext uri="{FF2B5EF4-FFF2-40B4-BE49-F238E27FC236}">
                <a16:creationId xmlns="" xmlns:a16="http://schemas.microsoft.com/office/drawing/2014/main" id="{068FA7A2-AA19-46DB-BF24-80456E36E72A}"/>
              </a:ext>
            </a:extLst>
          </p:cNvPr>
          <p:cNvPicPr>
            <a:picLocks noChangeAspect="1"/>
          </p:cNvPicPr>
          <p:nvPr/>
        </p:nvPicPr>
        <p:blipFill>
          <a:blip r:embed="rId2"/>
          <a:stretch>
            <a:fillRect/>
          </a:stretch>
        </p:blipFill>
        <p:spPr>
          <a:xfrm>
            <a:off x="9844857" y="5777615"/>
            <a:ext cx="2206589" cy="539388"/>
          </a:xfrm>
          <a:prstGeom prst="rect">
            <a:avLst/>
          </a:prstGeom>
        </p:spPr>
      </p:pic>
    </p:spTree>
    <p:extLst>
      <p:ext uri="{BB962C8B-B14F-4D97-AF65-F5344CB8AC3E}">
        <p14:creationId xmlns:p14="http://schemas.microsoft.com/office/powerpoint/2010/main" val="31908816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 xmlns:a16="http://schemas.microsoft.com/office/drawing/2014/main" id="{F302ECD1-D9A5-4B08-B4D3-1148DE26848D}"/>
              </a:ext>
            </a:extLst>
          </p:cNvPr>
          <p:cNvSpPr/>
          <p:nvPr/>
        </p:nvSpPr>
        <p:spPr>
          <a:xfrm>
            <a:off x="1170122" y="4300780"/>
            <a:ext cx="9946037" cy="5811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Subtitle 2">
            <a:extLst>
              <a:ext uri="{FF2B5EF4-FFF2-40B4-BE49-F238E27FC236}">
                <a16:creationId xmlns="" xmlns:a16="http://schemas.microsoft.com/office/drawing/2014/main" id="{5A98E287-62D1-4656-B15C-113E37501F83}"/>
              </a:ext>
            </a:extLst>
          </p:cNvPr>
          <p:cNvSpPr>
            <a:spLocks noGrp="1"/>
          </p:cNvSpPr>
          <p:nvPr>
            <p:ph type="subTitle" idx="1"/>
          </p:nvPr>
        </p:nvSpPr>
        <p:spPr>
          <a:xfrm>
            <a:off x="628214" y="409769"/>
            <a:ext cx="10777355" cy="630274"/>
          </a:xfrm>
        </p:spPr>
        <p:txBody>
          <a:bodyPr anchor="ctr">
            <a:noAutofit/>
          </a:bodyPr>
          <a:lstStyle/>
          <a:p>
            <a:pPr marL="269240" indent="-269240" algn="just">
              <a:spcAft>
                <a:spcPts val="0"/>
              </a:spcAft>
            </a:pPr>
            <a:r>
              <a:rPr lang="ja-JP" altLang="en-US" sz="2400" b="1" kern="100" dirty="0">
                <a:solidFill>
                  <a:schemeClr val="accent2">
                    <a:lumMod val="75000"/>
                  </a:schemeClr>
                </a:solidFill>
                <a:latin typeface="メイリオ" panose="020B0604030504040204" pitchFamily="50" charset="-128"/>
                <a:ea typeface="メイリオ" panose="020B0604030504040204" pitchFamily="50" charset="-128"/>
                <a:cs typeface="Times New Roman" panose="02020603050405020304" pitchFamily="18" charset="0"/>
              </a:rPr>
              <a:t>　</a:t>
            </a:r>
            <a:endParaRPr kumimoji="1" lang="en-US" sz="2400" dirty="0">
              <a:solidFill>
                <a:schemeClr val="accent2">
                  <a:lumMod val="75000"/>
                </a:schemeClr>
              </a:solidFill>
              <a:latin typeface="メイリオ" panose="020B0604030504040204" pitchFamily="50" charset="-128"/>
              <a:ea typeface="メイリオ" panose="020B0604030504040204" pitchFamily="50" charset="-128"/>
            </a:endParaRPr>
          </a:p>
        </p:txBody>
      </p:sp>
      <p:sp>
        <p:nvSpPr>
          <p:cNvPr id="4" name="テキスト ボックス 3">
            <a:extLst>
              <a:ext uri="{FF2B5EF4-FFF2-40B4-BE49-F238E27FC236}">
                <a16:creationId xmlns="" xmlns:a16="http://schemas.microsoft.com/office/drawing/2014/main" id="{B8120B3A-55EE-4F8B-9777-248040D3FF9A}"/>
              </a:ext>
            </a:extLst>
          </p:cNvPr>
          <p:cNvSpPr txBox="1"/>
          <p:nvPr/>
        </p:nvSpPr>
        <p:spPr>
          <a:xfrm>
            <a:off x="628214" y="540997"/>
            <a:ext cx="10661290" cy="5078313"/>
          </a:xfrm>
          <a:prstGeom prst="rect">
            <a:avLst/>
          </a:prstGeom>
          <a:noFill/>
        </p:spPr>
        <p:txBody>
          <a:bodyPr wrap="square" rtlCol="0">
            <a:spAutoFit/>
          </a:bodyPr>
          <a:lstStyle/>
          <a:p>
            <a:pPr marL="269240" indent="-267970" algn="just">
              <a:lnSpc>
                <a:spcPct val="200000"/>
              </a:lnSpc>
              <a:spcAft>
                <a:spcPts val="0"/>
              </a:spcAft>
            </a:pPr>
            <a:r>
              <a:rPr lang="en-US" altLang="ja-JP" sz="1800" b="1" kern="100" dirty="0">
                <a:latin typeface="メイリオ" panose="020B0604030504040204" pitchFamily="50" charset="-128"/>
                <a:ea typeface="メイリオ" panose="020B0604030504040204" pitchFamily="50" charset="-128"/>
                <a:cs typeface="Times New Roman" panose="02020603050405020304" pitchFamily="18" charset="0"/>
              </a:rPr>
              <a:t>&lt;</a:t>
            </a:r>
            <a:r>
              <a:rPr lang="ja-JP" altLang="en-US" sz="1800" b="1" kern="100" dirty="0">
                <a:latin typeface="メイリオ" panose="020B0604030504040204" pitchFamily="50" charset="-128"/>
                <a:ea typeface="メイリオ" panose="020B0604030504040204" pitchFamily="50" charset="-128"/>
                <a:cs typeface="Times New Roman" panose="02020603050405020304" pitchFamily="18" charset="0"/>
              </a:rPr>
              <a:t>背景・解説</a:t>
            </a:r>
            <a:r>
              <a:rPr lang="en-US" altLang="ja-JP" sz="1800" b="1" kern="100" dirty="0">
                <a:latin typeface="メイリオ" panose="020B0604030504040204" pitchFamily="50" charset="-128"/>
                <a:ea typeface="メイリオ" panose="020B0604030504040204" pitchFamily="50" charset="-128"/>
                <a:cs typeface="Times New Roman" panose="02020603050405020304" pitchFamily="18" charset="0"/>
              </a:rPr>
              <a:t>&gt;</a:t>
            </a:r>
          </a:p>
          <a:p>
            <a:pPr marL="269240" indent="-267970" algn="just">
              <a:lnSpc>
                <a:spcPct val="200000"/>
              </a:lnSpc>
              <a:spcAft>
                <a:spcPts val="0"/>
              </a:spcAft>
            </a:pPr>
            <a:r>
              <a:rPr lang="ja-JP" altLang="en-US" sz="1800" kern="100" dirty="0" smtClean="0">
                <a:latin typeface="メイリオ" panose="020B0604030504040204" pitchFamily="50" charset="-128"/>
                <a:ea typeface="メイリオ" panose="020B0604030504040204" pitchFamily="50" charset="-128"/>
                <a:cs typeface="Times New Roman" panose="02020603050405020304" pitchFamily="18" charset="0"/>
              </a:rPr>
              <a:t>　上述の通り、日本</a:t>
            </a:r>
            <a:r>
              <a:rPr lang="ja-JP" altLang="en-US" sz="1800" kern="100" dirty="0">
                <a:latin typeface="メイリオ" panose="020B0604030504040204" pitchFamily="50" charset="-128"/>
                <a:ea typeface="メイリオ" panose="020B0604030504040204" pitchFamily="50" charset="-128"/>
                <a:cs typeface="Times New Roman" panose="02020603050405020304" pitchFamily="18" charset="0"/>
              </a:rPr>
              <a:t>の暗号資産交換業者や金商業者が海外業者とヘッジ目的で暗号資産取引や暗号</a:t>
            </a:r>
            <a:r>
              <a:rPr lang="ja-JP" altLang="en-US" sz="1800" kern="100" dirty="0" smtClean="0">
                <a:latin typeface="メイリオ" panose="020B0604030504040204" pitchFamily="50" charset="-128"/>
                <a:ea typeface="メイリオ" panose="020B0604030504040204" pitchFamily="50" charset="-128"/>
                <a:cs typeface="Times New Roman" panose="02020603050405020304" pitchFamily="18" charset="0"/>
              </a:rPr>
              <a:t>資産デリバティブ取引を行うことがしばしばある。また、このようなヘッジ取引は、決済や税務の都合上、外国</a:t>
            </a:r>
            <a:r>
              <a:rPr lang="ja-JP" altLang="en-US" sz="1800" kern="100" dirty="0">
                <a:latin typeface="メイリオ" panose="020B0604030504040204" pitchFamily="50" charset="-128"/>
                <a:ea typeface="メイリオ" panose="020B0604030504040204" pitchFamily="50" charset="-128"/>
                <a:cs typeface="Times New Roman" panose="02020603050405020304" pitchFamily="18" charset="0"/>
              </a:rPr>
              <a:t>業者の日本子会社との間でなされることも多くある。</a:t>
            </a:r>
          </a:p>
          <a:p>
            <a:pPr marL="269240" indent="-267970" algn="just">
              <a:lnSpc>
                <a:spcPct val="200000"/>
              </a:lnSpc>
              <a:spcAft>
                <a:spcPts val="0"/>
              </a:spcAft>
            </a:pPr>
            <a:r>
              <a:rPr lang="ja-JP" altLang="en-US" sz="1800" kern="100" dirty="0" smtClean="0">
                <a:latin typeface="メイリオ" panose="020B0604030504040204" pitchFamily="50" charset="-128"/>
                <a:ea typeface="メイリオ" panose="020B0604030504040204" pitchFamily="50" charset="-128"/>
                <a:cs typeface="Times New Roman" panose="02020603050405020304" pitchFamily="18" charset="0"/>
              </a:rPr>
              <a:t>　そして</a:t>
            </a:r>
            <a:r>
              <a:rPr lang="ja-JP" altLang="en-US" sz="1800" kern="100" dirty="0">
                <a:latin typeface="メイリオ" panose="020B0604030504040204" pitchFamily="50" charset="-128"/>
                <a:ea typeface="メイリオ" panose="020B0604030504040204" pitchFamily="50" charset="-128"/>
                <a:cs typeface="Times New Roman" panose="02020603050405020304" pitchFamily="18" charset="0"/>
              </a:rPr>
              <a:t>、従前の暗号資産業務のプラクティスでは、少なくともヘッジ目的等一定の限定された範囲</a:t>
            </a:r>
            <a:r>
              <a:rPr lang="ja-JP" altLang="en-US" sz="1800" kern="100" dirty="0" smtClean="0">
                <a:latin typeface="メイリオ" panose="020B0604030504040204" pitchFamily="50" charset="-128"/>
                <a:ea typeface="メイリオ" panose="020B0604030504040204" pitchFamily="50" charset="-128"/>
                <a:cs typeface="Times New Roman" panose="02020603050405020304" pitchFamily="18" charset="0"/>
              </a:rPr>
              <a:t>で日本</a:t>
            </a:r>
            <a:r>
              <a:rPr lang="ja-JP" altLang="en-US" sz="1800" kern="100" dirty="0">
                <a:latin typeface="メイリオ" panose="020B0604030504040204" pitchFamily="50" charset="-128"/>
                <a:ea typeface="メイリオ" panose="020B0604030504040204" pitchFamily="50" charset="-128"/>
                <a:cs typeface="Times New Roman" panose="02020603050405020304" pitchFamily="18" charset="0"/>
              </a:rPr>
              <a:t>の業者が日本で未登録の会社と取引を行う場合や、リクイディティプロバイダーと取引を行う</a:t>
            </a:r>
            <a:r>
              <a:rPr lang="ja-JP" altLang="en-US" sz="1800" kern="100" dirty="0" smtClean="0">
                <a:latin typeface="メイリオ" panose="020B0604030504040204" pitchFamily="50" charset="-128"/>
                <a:ea typeface="メイリオ" panose="020B0604030504040204" pitchFamily="50" charset="-128"/>
                <a:cs typeface="Times New Roman" panose="02020603050405020304" pitchFamily="18" charset="0"/>
              </a:rPr>
              <a:t>場合</a:t>
            </a:r>
            <a:r>
              <a:rPr lang="ja-JP" altLang="en-US" sz="1800" kern="100" dirty="0">
                <a:latin typeface="メイリオ" panose="020B0604030504040204" pitchFamily="50" charset="-128"/>
                <a:ea typeface="メイリオ" panose="020B0604030504040204" pitchFamily="50" charset="-128"/>
                <a:cs typeface="Times New Roman" panose="02020603050405020304" pitchFamily="18" charset="0"/>
              </a:rPr>
              <a:t>、当該会社の行為は業</a:t>
            </a:r>
            <a:r>
              <a:rPr lang="en-US" altLang="ja-JP" sz="1800" kern="100"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800" kern="100" dirty="0">
                <a:latin typeface="メイリオ" panose="020B0604030504040204" pitchFamily="50" charset="-128"/>
                <a:ea typeface="メイリオ" panose="020B0604030504040204" pitchFamily="50" charset="-128"/>
                <a:cs typeface="Times New Roman" panose="02020603050405020304" pitchFamily="18" charset="0"/>
              </a:rPr>
              <a:t>＝公衆を相手とし反復継続する行為</a:t>
            </a:r>
            <a:r>
              <a:rPr lang="en-US" altLang="ja-JP" sz="1800" kern="100"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800" kern="100" dirty="0">
                <a:latin typeface="メイリオ" panose="020B0604030504040204" pitchFamily="50" charset="-128"/>
                <a:ea typeface="メイリオ" panose="020B0604030504040204" pitchFamily="50" charset="-128"/>
                <a:cs typeface="Times New Roman" panose="02020603050405020304" pitchFamily="18" charset="0"/>
              </a:rPr>
              <a:t>ではなく当該会社は未登録で行える</a:t>
            </a:r>
            <a:r>
              <a:rPr lang="ja-JP" altLang="en-US" sz="1800" kern="100" dirty="0" smtClean="0">
                <a:latin typeface="メイリオ" panose="020B0604030504040204" pitchFamily="50" charset="-128"/>
                <a:ea typeface="メイリオ" panose="020B0604030504040204" pitchFamily="50" charset="-128"/>
                <a:cs typeface="Times New Roman" panose="02020603050405020304" pitchFamily="18" charset="0"/>
              </a:rPr>
              <a:t>と一般</a:t>
            </a:r>
            <a:r>
              <a:rPr lang="ja-JP" altLang="en-US" sz="1800" kern="100" dirty="0">
                <a:latin typeface="メイリオ" panose="020B0604030504040204" pitchFamily="50" charset="-128"/>
                <a:ea typeface="メイリオ" panose="020B0604030504040204" pitchFamily="50" charset="-128"/>
                <a:cs typeface="Times New Roman" panose="02020603050405020304" pitchFamily="18" charset="0"/>
              </a:rPr>
              <a:t>に解釈されていたところ、暗号資産デリバティブでもそのように解釈可能な余地はあることを</a:t>
            </a:r>
            <a:r>
              <a:rPr lang="ja-JP" altLang="en-US" sz="1800" kern="100" dirty="0" smtClean="0">
                <a:latin typeface="メイリオ" panose="020B0604030504040204" pitchFamily="50" charset="-128"/>
                <a:ea typeface="メイリオ" panose="020B0604030504040204" pitchFamily="50" charset="-128"/>
                <a:cs typeface="Times New Roman" panose="02020603050405020304" pitchFamily="18" charset="0"/>
              </a:rPr>
              <a:t>明確化</a:t>
            </a:r>
            <a:r>
              <a:rPr lang="ja-JP" altLang="en-US" sz="1800" kern="100" dirty="0">
                <a:latin typeface="メイリオ" panose="020B0604030504040204" pitchFamily="50" charset="-128"/>
                <a:ea typeface="メイリオ" panose="020B0604030504040204" pitchFamily="50" charset="-128"/>
                <a:cs typeface="Times New Roman" panose="02020603050405020304" pitchFamily="18" charset="0"/>
              </a:rPr>
              <a:t>した物と</a:t>
            </a:r>
            <a:r>
              <a:rPr lang="ja-JP" altLang="en-US" sz="1800" kern="100" dirty="0" smtClean="0">
                <a:latin typeface="メイリオ" panose="020B0604030504040204" pitchFamily="50" charset="-128"/>
                <a:ea typeface="メイリオ" panose="020B0604030504040204" pitchFamily="50" charset="-128"/>
                <a:cs typeface="Times New Roman" panose="02020603050405020304" pitchFamily="18" charset="0"/>
              </a:rPr>
              <a:t>思われる。</a:t>
            </a:r>
            <a:r>
              <a:rPr lang="en-US" altLang="ja-JP" sz="1800" kern="100" dirty="0" smtClean="0">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800" kern="100" dirty="0" smtClean="0">
                <a:latin typeface="メイリオ" panose="020B0604030504040204" pitchFamily="50" charset="-128"/>
                <a:ea typeface="メイリオ" panose="020B0604030504040204" pitchFamily="50" charset="-128"/>
                <a:cs typeface="Times New Roman" panose="02020603050405020304" pitchFamily="18" charset="0"/>
              </a:rPr>
              <a:t>続く</a:t>
            </a:r>
            <a:r>
              <a:rPr lang="en-US" altLang="ja-JP" sz="1800" kern="100" dirty="0" smtClean="0">
                <a:latin typeface="メイリオ" panose="020B0604030504040204" pitchFamily="50" charset="-128"/>
                <a:ea typeface="メイリオ" panose="020B0604030504040204" pitchFamily="50" charset="-128"/>
                <a:cs typeface="Times New Roman" panose="02020603050405020304" pitchFamily="18" charset="0"/>
              </a:rPr>
              <a:t>)</a:t>
            </a:r>
            <a:endParaRPr lang="ja-JP" altLang="en-US" sz="1800" kern="100" dirty="0">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6" name="スライド番号プレースホルダー 5">
            <a:extLst>
              <a:ext uri="{FF2B5EF4-FFF2-40B4-BE49-F238E27FC236}">
                <a16:creationId xmlns="" xmlns:a16="http://schemas.microsoft.com/office/drawing/2014/main" id="{CC8A61FF-D0A6-4902-9312-F4CC04EB2274}"/>
              </a:ext>
            </a:extLst>
          </p:cNvPr>
          <p:cNvSpPr>
            <a:spLocks noGrp="1"/>
          </p:cNvSpPr>
          <p:nvPr>
            <p:ph type="sldNum" sz="quarter" idx="12"/>
          </p:nvPr>
        </p:nvSpPr>
        <p:spPr>
          <a:xfrm>
            <a:off x="0" y="6492875"/>
            <a:ext cx="1312025" cy="365125"/>
          </a:xfrm>
        </p:spPr>
        <p:txBody>
          <a:bodyPr/>
          <a:lstStyle/>
          <a:p>
            <a:pPr algn="ctr"/>
            <a:r>
              <a:rPr lang="en-US" altLang="ja-JP" sz="1400" dirty="0"/>
              <a:t>11</a:t>
            </a:r>
            <a:endParaRPr lang="en-US" sz="1400" dirty="0"/>
          </a:p>
        </p:txBody>
      </p:sp>
      <p:pic>
        <p:nvPicPr>
          <p:cNvPr id="12" name="図 11">
            <a:extLst>
              <a:ext uri="{FF2B5EF4-FFF2-40B4-BE49-F238E27FC236}">
                <a16:creationId xmlns="" xmlns:a16="http://schemas.microsoft.com/office/drawing/2014/main" id="{068FA7A2-AA19-46DB-BF24-80456E36E72A}"/>
              </a:ext>
            </a:extLst>
          </p:cNvPr>
          <p:cNvPicPr>
            <a:picLocks noChangeAspect="1"/>
          </p:cNvPicPr>
          <p:nvPr/>
        </p:nvPicPr>
        <p:blipFill>
          <a:blip r:embed="rId2"/>
          <a:stretch>
            <a:fillRect/>
          </a:stretch>
        </p:blipFill>
        <p:spPr>
          <a:xfrm>
            <a:off x="9844857" y="5777615"/>
            <a:ext cx="2206589" cy="539388"/>
          </a:xfrm>
          <a:prstGeom prst="rect">
            <a:avLst/>
          </a:prstGeom>
        </p:spPr>
      </p:pic>
    </p:spTree>
    <p:extLst>
      <p:ext uri="{BB962C8B-B14F-4D97-AF65-F5344CB8AC3E}">
        <p14:creationId xmlns:p14="http://schemas.microsoft.com/office/powerpoint/2010/main" val="34637920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 xmlns:a16="http://schemas.microsoft.com/office/drawing/2014/main" id="{F302ECD1-D9A5-4B08-B4D3-1148DE26848D}"/>
              </a:ext>
            </a:extLst>
          </p:cNvPr>
          <p:cNvSpPr/>
          <p:nvPr/>
        </p:nvSpPr>
        <p:spPr>
          <a:xfrm>
            <a:off x="1170122" y="4300780"/>
            <a:ext cx="9946037" cy="5811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Subtitle 2">
            <a:extLst>
              <a:ext uri="{FF2B5EF4-FFF2-40B4-BE49-F238E27FC236}">
                <a16:creationId xmlns="" xmlns:a16="http://schemas.microsoft.com/office/drawing/2014/main" id="{5A98E287-62D1-4656-B15C-113E37501F83}"/>
              </a:ext>
            </a:extLst>
          </p:cNvPr>
          <p:cNvSpPr>
            <a:spLocks noGrp="1"/>
          </p:cNvSpPr>
          <p:nvPr>
            <p:ph type="subTitle" idx="1"/>
          </p:nvPr>
        </p:nvSpPr>
        <p:spPr>
          <a:xfrm>
            <a:off x="628214" y="409769"/>
            <a:ext cx="10777355" cy="630274"/>
          </a:xfrm>
        </p:spPr>
        <p:txBody>
          <a:bodyPr anchor="ctr">
            <a:noAutofit/>
          </a:bodyPr>
          <a:lstStyle/>
          <a:p>
            <a:pPr marL="269240" indent="-269240" algn="just">
              <a:spcAft>
                <a:spcPts val="0"/>
              </a:spcAft>
            </a:pPr>
            <a:r>
              <a:rPr lang="ja-JP" altLang="en-US" sz="2400" b="1" kern="100" dirty="0">
                <a:solidFill>
                  <a:schemeClr val="accent2">
                    <a:lumMod val="75000"/>
                  </a:schemeClr>
                </a:solidFill>
                <a:latin typeface="メイリオ" panose="020B0604030504040204" pitchFamily="50" charset="-128"/>
                <a:ea typeface="メイリオ" panose="020B0604030504040204" pitchFamily="50" charset="-128"/>
                <a:cs typeface="Times New Roman" panose="02020603050405020304" pitchFamily="18" charset="0"/>
              </a:rPr>
              <a:t>　</a:t>
            </a:r>
            <a:endParaRPr kumimoji="1" lang="en-US" sz="2400" dirty="0">
              <a:solidFill>
                <a:schemeClr val="accent2">
                  <a:lumMod val="75000"/>
                </a:schemeClr>
              </a:solidFill>
              <a:latin typeface="メイリオ" panose="020B0604030504040204" pitchFamily="50" charset="-128"/>
              <a:ea typeface="メイリオ" panose="020B0604030504040204" pitchFamily="50" charset="-128"/>
            </a:endParaRPr>
          </a:p>
        </p:txBody>
      </p:sp>
      <p:sp>
        <p:nvSpPr>
          <p:cNvPr id="4" name="テキスト ボックス 3">
            <a:extLst>
              <a:ext uri="{FF2B5EF4-FFF2-40B4-BE49-F238E27FC236}">
                <a16:creationId xmlns="" xmlns:a16="http://schemas.microsoft.com/office/drawing/2014/main" id="{B8120B3A-55EE-4F8B-9777-248040D3FF9A}"/>
              </a:ext>
            </a:extLst>
          </p:cNvPr>
          <p:cNvSpPr txBox="1"/>
          <p:nvPr/>
        </p:nvSpPr>
        <p:spPr>
          <a:xfrm>
            <a:off x="628214" y="1307231"/>
            <a:ext cx="10661290" cy="1719702"/>
          </a:xfrm>
          <a:prstGeom prst="rect">
            <a:avLst/>
          </a:prstGeom>
          <a:noFill/>
        </p:spPr>
        <p:txBody>
          <a:bodyPr wrap="square" rtlCol="0">
            <a:spAutoFit/>
          </a:bodyPr>
          <a:lstStyle/>
          <a:p>
            <a:pPr marL="269240" indent="-267970" algn="just">
              <a:lnSpc>
                <a:spcPct val="150000"/>
              </a:lnSpc>
              <a:spcAft>
                <a:spcPts val="0"/>
              </a:spcAft>
            </a:pPr>
            <a:r>
              <a:rPr lang="en-US" altLang="ja-JP" sz="1800" b="1" kern="100" dirty="0">
                <a:latin typeface="メイリオ" panose="020B0604030504040204" pitchFamily="50" charset="-128"/>
                <a:ea typeface="メイリオ" panose="020B0604030504040204" pitchFamily="50" charset="-128"/>
                <a:cs typeface="Times New Roman" panose="02020603050405020304" pitchFamily="18" charset="0"/>
              </a:rPr>
              <a:t>&lt;</a:t>
            </a:r>
            <a:r>
              <a:rPr lang="ja-JP" altLang="en-US" sz="1800" b="1" kern="100" dirty="0">
                <a:latin typeface="メイリオ" panose="020B0604030504040204" pitchFamily="50" charset="-128"/>
                <a:ea typeface="メイリオ" panose="020B0604030504040204" pitchFamily="50" charset="-128"/>
                <a:cs typeface="Times New Roman" panose="02020603050405020304" pitchFamily="18" charset="0"/>
              </a:rPr>
              <a:t>背景・解説</a:t>
            </a:r>
            <a:r>
              <a:rPr lang="en-US" altLang="ja-JP" sz="1800" b="1" kern="100" dirty="0">
                <a:latin typeface="メイリオ" panose="020B0604030504040204" pitchFamily="50" charset="-128"/>
                <a:ea typeface="メイリオ" panose="020B0604030504040204" pitchFamily="50" charset="-128"/>
                <a:cs typeface="Times New Roman" panose="02020603050405020304" pitchFamily="18" charset="0"/>
              </a:rPr>
              <a:t>&gt;</a:t>
            </a:r>
            <a:r>
              <a:rPr lang="ja-JP" altLang="en-US" sz="1800" b="1" kern="100" dirty="0">
                <a:latin typeface="メイリオ" panose="020B0604030504040204" pitchFamily="50" charset="-128"/>
                <a:ea typeface="メイリオ" panose="020B0604030504040204" pitchFamily="50" charset="-128"/>
                <a:cs typeface="Times New Roman" panose="02020603050405020304" pitchFamily="18" charset="0"/>
              </a:rPr>
              <a:t>（続）</a:t>
            </a:r>
            <a:endParaRPr lang="en-US" altLang="ja-JP" sz="1800" b="1" kern="100" dirty="0">
              <a:latin typeface="メイリオ" panose="020B0604030504040204" pitchFamily="50" charset="-128"/>
              <a:ea typeface="メイリオ" panose="020B0604030504040204" pitchFamily="50" charset="-128"/>
              <a:cs typeface="Times New Roman" panose="02020603050405020304" pitchFamily="18" charset="0"/>
            </a:endParaRPr>
          </a:p>
          <a:p>
            <a:pPr marL="269240" indent="-267970" algn="just">
              <a:lnSpc>
                <a:spcPct val="150000"/>
              </a:lnSpc>
              <a:spcAft>
                <a:spcPts val="0"/>
              </a:spcAft>
            </a:pPr>
            <a:r>
              <a:rPr lang="ja-JP" altLang="en-US" sz="1800" kern="100" dirty="0">
                <a:latin typeface="メイリオ" panose="020B0604030504040204" pitchFamily="50" charset="-128"/>
                <a:ea typeface="メイリオ" panose="020B0604030504040204" pitchFamily="50" charset="-128"/>
                <a:cs typeface="Times New Roman" panose="02020603050405020304" pitchFamily="18" charset="0"/>
              </a:rPr>
              <a:t>他方、</a:t>
            </a:r>
            <a:r>
              <a:rPr lang="en-US" altLang="ja-JP" sz="1800" kern="100" dirty="0">
                <a:latin typeface="メイリオ" panose="020B0604030504040204" pitchFamily="50" charset="-128"/>
                <a:ea typeface="メイリオ" panose="020B0604030504040204" pitchFamily="50" charset="-128"/>
                <a:cs typeface="Times New Roman" panose="02020603050405020304" pitchFamily="18" charset="0"/>
              </a:rPr>
              <a:t>64</a:t>
            </a:r>
            <a:r>
              <a:rPr lang="ja-JP" altLang="en-US" sz="1800" kern="100" dirty="0">
                <a:latin typeface="メイリオ" panose="020B0604030504040204" pitchFamily="50" charset="-128"/>
                <a:ea typeface="メイリオ" panose="020B0604030504040204" pitchFamily="50" charset="-128"/>
                <a:cs typeface="Times New Roman" panose="02020603050405020304" pitchFamily="18" charset="0"/>
              </a:rPr>
              <a:t>番回答では国内で事業を行う者を相手方としてカバー取引を行う場合、相手方には第一種金</a:t>
            </a:r>
            <a:endParaRPr lang="en-US" altLang="ja-JP" sz="18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269240" indent="-267970" algn="just">
              <a:lnSpc>
                <a:spcPct val="150000"/>
              </a:lnSpc>
              <a:spcAft>
                <a:spcPts val="0"/>
              </a:spcAft>
            </a:pPr>
            <a:r>
              <a:rPr lang="ja-JP" altLang="en-US" sz="1800" kern="100" dirty="0">
                <a:latin typeface="メイリオ" panose="020B0604030504040204" pitchFamily="50" charset="-128"/>
                <a:ea typeface="メイリオ" panose="020B0604030504040204" pitchFamily="50" charset="-128"/>
                <a:cs typeface="Times New Roman" panose="02020603050405020304" pitchFamily="18" charset="0"/>
              </a:rPr>
              <a:t>融商品取引業が必要としている。これは</a:t>
            </a:r>
            <a:r>
              <a:rPr lang="en-US" altLang="ja-JP" sz="1800" kern="100" dirty="0">
                <a:latin typeface="メイリオ" panose="020B0604030504040204" pitchFamily="50" charset="-128"/>
                <a:ea typeface="メイリオ" panose="020B0604030504040204" pitchFamily="50" charset="-128"/>
                <a:cs typeface="Times New Roman" panose="02020603050405020304" pitchFamily="18" charset="0"/>
              </a:rPr>
              <a:t>65</a:t>
            </a:r>
            <a:r>
              <a:rPr lang="ja-JP" altLang="en-US" sz="1800" kern="100" dirty="0">
                <a:latin typeface="メイリオ" panose="020B0604030504040204" pitchFamily="50" charset="-128"/>
                <a:ea typeface="メイリオ" panose="020B0604030504040204" pitchFamily="50" charset="-128"/>
                <a:cs typeface="Times New Roman" panose="02020603050405020304" pitchFamily="18" charset="0"/>
              </a:rPr>
              <a:t>番と併せて考えると</a:t>
            </a:r>
            <a:r>
              <a:rPr lang="en-US" altLang="ja-JP" sz="1800" kern="100"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800" kern="100" dirty="0">
                <a:latin typeface="メイリオ" panose="020B0604030504040204" pitchFamily="50" charset="-128"/>
                <a:ea typeface="メイリオ" panose="020B0604030504040204" pitchFamily="50" charset="-128"/>
                <a:cs typeface="Times New Roman" panose="02020603050405020304" pitchFamily="18" charset="0"/>
              </a:rPr>
              <a:t>業</a:t>
            </a:r>
            <a:r>
              <a:rPr lang="en-US" altLang="ja-JP" sz="1800" kern="100"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800" kern="100" dirty="0">
                <a:latin typeface="メイリオ" panose="020B0604030504040204" pitchFamily="50" charset="-128"/>
                <a:ea typeface="メイリオ" panose="020B0604030504040204" pitchFamily="50" charset="-128"/>
                <a:cs typeface="Times New Roman" panose="02020603050405020304" pitchFamily="18" charset="0"/>
              </a:rPr>
              <a:t>に該当する場合に限ると思われる</a:t>
            </a:r>
            <a:endParaRPr lang="en-US" altLang="ja-JP" sz="18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269240" indent="-267970" algn="just">
              <a:lnSpc>
                <a:spcPct val="150000"/>
              </a:lnSpc>
              <a:spcAft>
                <a:spcPts val="0"/>
              </a:spcAft>
            </a:pPr>
            <a:r>
              <a:rPr lang="ja-JP" altLang="en-US" sz="1800" kern="100" dirty="0">
                <a:latin typeface="メイリオ" panose="020B0604030504040204" pitchFamily="50" charset="-128"/>
                <a:ea typeface="メイリオ" panose="020B0604030504040204" pitchFamily="50" charset="-128"/>
                <a:cs typeface="Times New Roman" panose="02020603050405020304" pitchFamily="18" charset="0"/>
              </a:rPr>
              <a:t>が、何が業に該当するかはケースバイケースの判断となり慎重な対応が必要となる。</a:t>
            </a:r>
          </a:p>
        </p:txBody>
      </p:sp>
      <p:sp>
        <p:nvSpPr>
          <p:cNvPr id="6" name="スライド番号プレースホルダー 5">
            <a:extLst>
              <a:ext uri="{FF2B5EF4-FFF2-40B4-BE49-F238E27FC236}">
                <a16:creationId xmlns="" xmlns:a16="http://schemas.microsoft.com/office/drawing/2014/main" id="{CC8A61FF-D0A6-4902-9312-F4CC04EB2274}"/>
              </a:ext>
            </a:extLst>
          </p:cNvPr>
          <p:cNvSpPr>
            <a:spLocks noGrp="1"/>
          </p:cNvSpPr>
          <p:nvPr>
            <p:ph type="sldNum" sz="quarter" idx="12"/>
          </p:nvPr>
        </p:nvSpPr>
        <p:spPr>
          <a:xfrm>
            <a:off x="0" y="6492875"/>
            <a:ext cx="1312025" cy="365125"/>
          </a:xfrm>
        </p:spPr>
        <p:txBody>
          <a:bodyPr/>
          <a:lstStyle/>
          <a:p>
            <a:pPr algn="ctr"/>
            <a:r>
              <a:rPr lang="en-US" altLang="ja-JP" sz="1400" dirty="0"/>
              <a:t>12</a:t>
            </a:r>
            <a:endParaRPr lang="en-US" sz="1400" dirty="0"/>
          </a:p>
        </p:txBody>
      </p:sp>
      <p:pic>
        <p:nvPicPr>
          <p:cNvPr id="12" name="図 11">
            <a:extLst>
              <a:ext uri="{FF2B5EF4-FFF2-40B4-BE49-F238E27FC236}">
                <a16:creationId xmlns="" xmlns:a16="http://schemas.microsoft.com/office/drawing/2014/main" id="{068FA7A2-AA19-46DB-BF24-80456E36E72A}"/>
              </a:ext>
            </a:extLst>
          </p:cNvPr>
          <p:cNvPicPr>
            <a:picLocks noChangeAspect="1"/>
          </p:cNvPicPr>
          <p:nvPr/>
        </p:nvPicPr>
        <p:blipFill>
          <a:blip r:embed="rId2"/>
          <a:stretch>
            <a:fillRect/>
          </a:stretch>
        </p:blipFill>
        <p:spPr>
          <a:xfrm>
            <a:off x="9844857" y="5777615"/>
            <a:ext cx="2206589" cy="539388"/>
          </a:xfrm>
          <a:prstGeom prst="rect">
            <a:avLst/>
          </a:prstGeom>
        </p:spPr>
      </p:pic>
    </p:spTree>
    <p:extLst>
      <p:ext uri="{BB962C8B-B14F-4D97-AF65-F5344CB8AC3E}">
        <p14:creationId xmlns:p14="http://schemas.microsoft.com/office/powerpoint/2010/main" val="20471878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a:extLst>
              <a:ext uri="{FF2B5EF4-FFF2-40B4-BE49-F238E27FC236}">
                <a16:creationId xmlns="" xmlns:a16="http://schemas.microsoft.com/office/drawing/2014/main" id="{C79D3DFA-824E-428E-A7A3-851EAAC6C400}"/>
              </a:ext>
            </a:extLst>
          </p:cNvPr>
          <p:cNvSpPr/>
          <p:nvPr/>
        </p:nvSpPr>
        <p:spPr>
          <a:xfrm>
            <a:off x="1170122" y="4300780"/>
            <a:ext cx="9946037" cy="5811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Subtitle 2">
            <a:extLst>
              <a:ext uri="{FF2B5EF4-FFF2-40B4-BE49-F238E27FC236}">
                <a16:creationId xmlns="" xmlns:a16="http://schemas.microsoft.com/office/drawing/2014/main" id="{5A98E287-62D1-4656-B15C-113E37501F83}"/>
              </a:ext>
            </a:extLst>
          </p:cNvPr>
          <p:cNvSpPr>
            <a:spLocks noGrp="1"/>
          </p:cNvSpPr>
          <p:nvPr>
            <p:ph type="subTitle" idx="1"/>
          </p:nvPr>
        </p:nvSpPr>
        <p:spPr>
          <a:xfrm>
            <a:off x="628214" y="409769"/>
            <a:ext cx="10777355" cy="630274"/>
          </a:xfrm>
        </p:spPr>
        <p:txBody>
          <a:bodyPr anchor="ctr">
            <a:noAutofit/>
          </a:bodyPr>
          <a:lstStyle/>
          <a:p>
            <a:pPr marL="269240" indent="-269240" algn="just">
              <a:spcAft>
                <a:spcPts val="0"/>
              </a:spcAft>
            </a:pPr>
            <a:r>
              <a:rPr lang="ja-JP" altLang="en-US" sz="2400" b="1" kern="100" dirty="0">
                <a:latin typeface="+mj-ea"/>
                <a:ea typeface="+mj-ea"/>
                <a:cs typeface="Times New Roman" panose="02020603050405020304" pitchFamily="18" charset="0"/>
              </a:rPr>
              <a:t>　</a:t>
            </a:r>
            <a:endParaRPr kumimoji="1" lang="en-US" sz="2400" dirty="0">
              <a:latin typeface="+mj-ea"/>
              <a:ea typeface="+mj-ea"/>
            </a:endParaRPr>
          </a:p>
        </p:txBody>
      </p:sp>
      <p:sp>
        <p:nvSpPr>
          <p:cNvPr id="7" name="テキスト ボックス 6">
            <a:extLst>
              <a:ext uri="{FF2B5EF4-FFF2-40B4-BE49-F238E27FC236}">
                <a16:creationId xmlns="" xmlns:a16="http://schemas.microsoft.com/office/drawing/2014/main" id="{8C27270F-0DFF-4E49-A4AB-5348619192AA}"/>
              </a:ext>
            </a:extLst>
          </p:cNvPr>
          <p:cNvSpPr txBox="1"/>
          <p:nvPr/>
        </p:nvSpPr>
        <p:spPr>
          <a:xfrm>
            <a:off x="628214" y="537540"/>
            <a:ext cx="10665673" cy="461665"/>
          </a:xfrm>
          <a:prstGeom prst="rect">
            <a:avLst/>
          </a:prstGeom>
          <a:noFill/>
        </p:spPr>
        <p:txBody>
          <a:bodyPr wrap="square" rtlCol="0">
            <a:spAutoFit/>
          </a:bodyPr>
          <a:lstStyle/>
          <a:p>
            <a:pPr marL="269240" indent="-269240" algn="just">
              <a:spcAft>
                <a:spcPts val="0"/>
              </a:spcAft>
            </a:pPr>
            <a:r>
              <a:rPr lang="en-US" altLang="ja-JP" sz="2400" b="1" kern="100" dirty="0">
                <a:solidFill>
                  <a:schemeClr val="accent1">
                    <a:lumMod val="75000"/>
                  </a:schemeClr>
                </a:solidFill>
                <a:latin typeface="メイリオ" panose="020B0604030504040204" pitchFamily="50" charset="-128"/>
                <a:ea typeface="メイリオ" panose="020B0604030504040204" pitchFamily="50" charset="-128"/>
                <a:cs typeface="Times New Roman" panose="02020603050405020304" pitchFamily="18" charset="0"/>
              </a:rPr>
              <a:t>4.4	</a:t>
            </a:r>
            <a:r>
              <a:rPr lang="ja-JP" altLang="en-US" sz="2400" b="1" kern="100" dirty="0">
                <a:solidFill>
                  <a:schemeClr val="accent1">
                    <a:lumMod val="75000"/>
                  </a:schemeClr>
                </a:solidFill>
                <a:latin typeface="メイリオ" panose="020B0604030504040204" pitchFamily="50" charset="-128"/>
                <a:ea typeface="メイリオ" panose="020B0604030504040204" pitchFamily="50" charset="-128"/>
                <a:cs typeface="Times New Roman" panose="02020603050405020304" pitchFamily="18" charset="0"/>
              </a:rPr>
              <a:t>デリバティブの板取引</a:t>
            </a:r>
            <a:endParaRPr lang="ja-JP" altLang="ja-JP" sz="2400" kern="100" dirty="0">
              <a:solidFill>
                <a:schemeClr val="accent1">
                  <a:lumMod val="75000"/>
                </a:schemeClr>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2" name="テキスト ボックス 1">
            <a:extLst>
              <a:ext uri="{FF2B5EF4-FFF2-40B4-BE49-F238E27FC236}">
                <a16:creationId xmlns="" xmlns:a16="http://schemas.microsoft.com/office/drawing/2014/main" id="{B982C586-4FB9-4CB2-9AA3-15CAC37CF91F}"/>
              </a:ext>
            </a:extLst>
          </p:cNvPr>
          <p:cNvSpPr txBox="1"/>
          <p:nvPr/>
        </p:nvSpPr>
        <p:spPr>
          <a:xfrm>
            <a:off x="628214" y="1167814"/>
            <a:ext cx="10777355" cy="1862048"/>
          </a:xfrm>
          <a:prstGeom prst="rect">
            <a:avLst/>
          </a:prstGeom>
          <a:noFill/>
        </p:spPr>
        <p:txBody>
          <a:bodyPr wrap="square" rtlCol="0">
            <a:spAutoFit/>
          </a:bodyPr>
          <a:lstStyle/>
          <a:p>
            <a:pPr>
              <a:lnSpc>
                <a:spcPct val="200000"/>
              </a:lnSpc>
            </a:pPr>
            <a:r>
              <a:rPr lang="en-US" altLang="ja-JP" sz="2000" b="1" dirty="0">
                <a:latin typeface="メイリオ" panose="020B0604030504040204" pitchFamily="50" charset="-128"/>
                <a:ea typeface="メイリオ" panose="020B0604030504040204" pitchFamily="50" charset="-128"/>
              </a:rPr>
              <a:t>&lt;</a:t>
            </a:r>
            <a:r>
              <a:rPr lang="ja-JP" altLang="en-US" sz="2000" b="1" dirty="0">
                <a:latin typeface="メイリオ" panose="020B0604030504040204" pitchFamily="50" charset="-128"/>
                <a:ea typeface="メイリオ" panose="020B0604030504040204" pitchFamily="50" charset="-128"/>
              </a:rPr>
              <a:t>パブコメ結果</a:t>
            </a:r>
            <a:r>
              <a:rPr lang="en-US" altLang="ja-JP" sz="2000" b="1" dirty="0">
                <a:latin typeface="メイリオ" panose="020B0604030504040204" pitchFamily="50" charset="-128"/>
                <a:ea typeface="メイリオ" panose="020B0604030504040204" pitchFamily="50" charset="-128"/>
              </a:rPr>
              <a:t>&gt;</a:t>
            </a:r>
          </a:p>
          <a:p>
            <a:pPr>
              <a:lnSpc>
                <a:spcPct val="200000"/>
              </a:lnSpc>
            </a:pPr>
            <a:r>
              <a:rPr lang="ja-JP" altLang="en-US" sz="2000" dirty="0">
                <a:latin typeface="メイリオ" panose="020B0604030504040204" pitchFamily="50" charset="-128"/>
                <a:ea typeface="メイリオ" panose="020B0604030504040204" pitchFamily="50" charset="-128"/>
              </a:rPr>
              <a:t>デリバティブの板取引については当面の間、市場免許ではなく、第一種金商業の登録のみで行える</a:t>
            </a:r>
            <a:r>
              <a:rPr lang="en-US" altLang="ja-JP" sz="2000" dirty="0">
                <a:latin typeface="メイリオ" panose="020B0604030504040204" pitchFamily="50" charset="-128"/>
                <a:ea typeface="メイリオ" panose="020B0604030504040204" pitchFamily="50" charset="-128"/>
              </a:rPr>
              <a:t>(126</a:t>
            </a:r>
            <a:r>
              <a:rPr lang="ja-JP" altLang="en-US" sz="2000" dirty="0">
                <a:latin typeface="メイリオ" panose="020B0604030504040204" pitchFamily="50" charset="-128"/>
                <a:ea typeface="メイリオ" panose="020B0604030504040204" pitchFamily="50" charset="-128"/>
              </a:rPr>
              <a:t>番～</a:t>
            </a:r>
            <a:r>
              <a:rPr lang="en-US" altLang="ja-JP" sz="2000" dirty="0">
                <a:latin typeface="メイリオ" panose="020B0604030504040204" pitchFamily="50" charset="-128"/>
                <a:ea typeface="メイリオ" panose="020B0604030504040204" pitchFamily="50" charset="-128"/>
              </a:rPr>
              <a:t>130</a:t>
            </a:r>
            <a:r>
              <a:rPr lang="ja-JP" altLang="en-US" sz="2000" dirty="0">
                <a:latin typeface="メイリオ" panose="020B0604030504040204" pitchFamily="50" charset="-128"/>
                <a:ea typeface="メイリオ" panose="020B0604030504040204" pitchFamily="50" charset="-128"/>
              </a:rPr>
              <a:t>番</a:t>
            </a:r>
            <a:r>
              <a:rPr lang="en-US" altLang="ja-JP" sz="2000" dirty="0">
                <a:latin typeface="メイリオ" panose="020B0604030504040204" pitchFamily="50" charset="-128"/>
                <a:ea typeface="メイリオ" panose="020B0604030504040204" pitchFamily="50" charset="-128"/>
              </a:rPr>
              <a:t>)</a:t>
            </a:r>
          </a:p>
        </p:txBody>
      </p:sp>
      <p:sp>
        <p:nvSpPr>
          <p:cNvPr id="9" name="スライド番号プレースホルダー 8">
            <a:extLst>
              <a:ext uri="{FF2B5EF4-FFF2-40B4-BE49-F238E27FC236}">
                <a16:creationId xmlns="" xmlns:a16="http://schemas.microsoft.com/office/drawing/2014/main" id="{4DAB7890-9F5B-480B-B81F-A65CE3818DB7}"/>
              </a:ext>
            </a:extLst>
          </p:cNvPr>
          <p:cNvSpPr>
            <a:spLocks noGrp="1"/>
          </p:cNvSpPr>
          <p:nvPr>
            <p:ph type="sldNum" sz="quarter" idx="12"/>
          </p:nvPr>
        </p:nvSpPr>
        <p:spPr>
          <a:xfrm>
            <a:off x="0" y="6492875"/>
            <a:ext cx="1312025" cy="365125"/>
          </a:xfrm>
        </p:spPr>
        <p:txBody>
          <a:bodyPr/>
          <a:lstStyle/>
          <a:p>
            <a:pPr algn="ctr"/>
            <a:r>
              <a:rPr lang="en-US" altLang="ja-JP" sz="1400" dirty="0"/>
              <a:t>13</a:t>
            </a:r>
            <a:endParaRPr lang="en-US" sz="1400" dirty="0"/>
          </a:p>
        </p:txBody>
      </p:sp>
      <p:pic>
        <p:nvPicPr>
          <p:cNvPr id="13" name="図 12">
            <a:extLst>
              <a:ext uri="{FF2B5EF4-FFF2-40B4-BE49-F238E27FC236}">
                <a16:creationId xmlns="" xmlns:a16="http://schemas.microsoft.com/office/drawing/2014/main" id="{94C7786A-59C0-49B8-A227-251D0EF8C2BB}"/>
              </a:ext>
            </a:extLst>
          </p:cNvPr>
          <p:cNvPicPr>
            <a:picLocks noChangeAspect="1"/>
          </p:cNvPicPr>
          <p:nvPr/>
        </p:nvPicPr>
        <p:blipFill>
          <a:blip r:embed="rId2"/>
          <a:stretch>
            <a:fillRect/>
          </a:stretch>
        </p:blipFill>
        <p:spPr>
          <a:xfrm>
            <a:off x="9844857" y="5777615"/>
            <a:ext cx="2206589" cy="539388"/>
          </a:xfrm>
          <a:prstGeom prst="rect">
            <a:avLst/>
          </a:prstGeom>
        </p:spPr>
      </p:pic>
    </p:spTree>
    <p:extLst>
      <p:ext uri="{BB962C8B-B14F-4D97-AF65-F5344CB8AC3E}">
        <p14:creationId xmlns:p14="http://schemas.microsoft.com/office/powerpoint/2010/main" val="26204744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a:extLst>
              <a:ext uri="{FF2B5EF4-FFF2-40B4-BE49-F238E27FC236}">
                <a16:creationId xmlns="" xmlns:a16="http://schemas.microsoft.com/office/drawing/2014/main" id="{C79D3DFA-824E-428E-A7A3-851EAAC6C400}"/>
              </a:ext>
            </a:extLst>
          </p:cNvPr>
          <p:cNvSpPr/>
          <p:nvPr/>
        </p:nvSpPr>
        <p:spPr>
          <a:xfrm>
            <a:off x="1170122" y="4300780"/>
            <a:ext cx="9946037" cy="5811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Subtitle 2">
            <a:extLst>
              <a:ext uri="{FF2B5EF4-FFF2-40B4-BE49-F238E27FC236}">
                <a16:creationId xmlns="" xmlns:a16="http://schemas.microsoft.com/office/drawing/2014/main" id="{5A98E287-62D1-4656-B15C-113E37501F83}"/>
              </a:ext>
            </a:extLst>
          </p:cNvPr>
          <p:cNvSpPr>
            <a:spLocks noGrp="1"/>
          </p:cNvSpPr>
          <p:nvPr>
            <p:ph type="subTitle" idx="1"/>
          </p:nvPr>
        </p:nvSpPr>
        <p:spPr>
          <a:xfrm>
            <a:off x="628214" y="409769"/>
            <a:ext cx="10777355" cy="630274"/>
          </a:xfrm>
        </p:spPr>
        <p:txBody>
          <a:bodyPr anchor="ctr">
            <a:noAutofit/>
          </a:bodyPr>
          <a:lstStyle/>
          <a:p>
            <a:pPr marL="269240" indent="-269240" algn="just">
              <a:spcAft>
                <a:spcPts val="0"/>
              </a:spcAft>
            </a:pPr>
            <a:r>
              <a:rPr lang="ja-JP" altLang="en-US" sz="2400" b="1" kern="100" dirty="0">
                <a:latin typeface="+mj-ea"/>
                <a:ea typeface="+mj-ea"/>
                <a:cs typeface="Times New Roman" panose="02020603050405020304" pitchFamily="18" charset="0"/>
              </a:rPr>
              <a:t>　</a:t>
            </a:r>
            <a:endParaRPr kumimoji="1" lang="en-US" sz="2400" dirty="0">
              <a:latin typeface="+mj-ea"/>
              <a:ea typeface="+mj-ea"/>
            </a:endParaRPr>
          </a:p>
        </p:txBody>
      </p:sp>
      <p:sp>
        <p:nvSpPr>
          <p:cNvPr id="9" name="スライド番号プレースホルダー 8">
            <a:extLst>
              <a:ext uri="{FF2B5EF4-FFF2-40B4-BE49-F238E27FC236}">
                <a16:creationId xmlns="" xmlns:a16="http://schemas.microsoft.com/office/drawing/2014/main" id="{4DAB7890-9F5B-480B-B81F-A65CE3818DB7}"/>
              </a:ext>
            </a:extLst>
          </p:cNvPr>
          <p:cNvSpPr>
            <a:spLocks noGrp="1"/>
          </p:cNvSpPr>
          <p:nvPr>
            <p:ph type="sldNum" sz="quarter" idx="12"/>
          </p:nvPr>
        </p:nvSpPr>
        <p:spPr>
          <a:xfrm>
            <a:off x="0" y="6492875"/>
            <a:ext cx="1312025" cy="365125"/>
          </a:xfrm>
        </p:spPr>
        <p:txBody>
          <a:bodyPr/>
          <a:lstStyle/>
          <a:p>
            <a:pPr algn="ctr"/>
            <a:r>
              <a:rPr lang="en-US" altLang="ja-JP" sz="1400" dirty="0"/>
              <a:t>14</a:t>
            </a:r>
            <a:endParaRPr lang="en-US" sz="1400" dirty="0"/>
          </a:p>
        </p:txBody>
      </p:sp>
      <p:pic>
        <p:nvPicPr>
          <p:cNvPr id="13" name="図 12">
            <a:extLst>
              <a:ext uri="{FF2B5EF4-FFF2-40B4-BE49-F238E27FC236}">
                <a16:creationId xmlns="" xmlns:a16="http://schemas.microsoft.com/office/drawing/2014/main" id="{94C7786A-59C0-49B8-A227-251D0EF8C2BB}"/>
              </a:ext>
            </a:extLst>
          </p:cNvPr>
          <p:cNvPicPr>
            <a:picLocks noChangeAspect="1"/>
          </p:cNvPicPr>
          <p:nvPr/>
        </p:nvPicPr>
        <p:blipFill>
          <a:blip r:embed="rId2"/>
          <a:stretch>
            <a:fillRect/>
          </a:stretch>
        </p:blipFill>
        <p:spPr>
          <a:xfrm>
            <a:off x="9844857" y="5777615"/>
            <a:ext cx="2206589" cy="539388"/>
          </a:xfrm>
          <a:prstGeom prst="rect">
            <a:avLst/>
          </a:prstGeom>
        </p:spPr>
      </p:pic>
      <p:sp>
        <p:nvSpPr>
          <p:cNvPr id="4" name="テキスト ボックス 3">
            <a:extLst>
              <a:ext uri="{FF2B5EF4-FFF2-40B4-BE49-F238E27FC236}">
                <a16:creationId xmlns="" xmlns:a16="http://schemas.microsoft.com/office/drawing/2014/main" id="{B8120B3A-55EE-4F8B-9777-248040D3FF9A}"/>
              </a:ext>
            </a:extLst>
          </p:cNvPr>
          <p:cNvSpPr txBox="1"/>
          <p:nvPr/>
        </p:nvSpPr>
        <p:spPr>
          <a:xfrm>
            <a:off x="628214" y="540997"/>
            <a:ext cx="10661290" cy="5009064"/>
          </a:xfrm>
          <a:prstGeom prst="rect">
            <a:avLst/>
          </a:prstGeom>
          <a:noFill/>
        </p:spPr>
        <p:txBody>
          <a:bodyPr wrap="square" rtlCol="0">
            <a:spAutoFit/>
          </a:bodyPr>
          <a:lstStyle/>
          <a:p>
            <a:pPr marL="269240" indent="-267970" algn="just">
              <a:lnSpc>
                <a:spcPct val="200000"/>
              </a:lnSpc>
              <a:spcAft>
                <a:spcPts val="0"/>
              </a:spcAft>
            </a:pPr>
            <a:r>
              <a:rPr lang="en-US" altLang="ja-JP" sz="1800" b="1" kern="100" dirty="0">
                <a:latin typeface="メイリオ" panose="020B0604030504040204" pitchFamily="50" charset="-128"/>
                <a:ea typeface="メイリオ" panose="020B0604030504040204" pitchFamily="50" charset="-128"/>
                <a:cs typeface="Times New Roman" panose="02020603050405020304" pitchFamily="18" charset="0"/>
              </a:rPr>
              <a:t>&lt;</a:t>
            </a:r>
            <a:r>
              <a:rPr lang="ja-JP" altLang="en-US" sz="1800" b="1" kern="100" dirty="0">
                <a:latin typeface="メイリオ" panose="020B0604030504040204" pitchFamily="50" charset="-128"/>
                <a:ea typeface="メイリオ" panose="020B0604030504040204" pitchFamily="50" charset="-128"/>
                <a:cs typeface="Times New Roman" panose="02020603050405020304" pitchFamily="18" charset="0"/>
              </a:rPr>
              <a:t>背景・解説</a:t>
            </a:r>
            <a:r>
              <a:rPr lang="en-US" altLang="ja-JP" sz="1800" b="1" kern="100" dirty="0">
                <a:latin typeface="メイリオ" panose="020B0604030504040204" pitchFamily="50" charset="-128"/>
                <a:ea typeface="メイリオ" panose="020B0604030504040204" pitchFamily="50" charset="-128"/>
                <a:cs typeface="Times New Roman" panose="02020603050405020304" pitchFamily="18" charset="0"/>
              </a:rPr>
              <a:t>&gt;</a:t>
            </a:r>
          </a:p>
          <a:p>
            <a:pPr marL="269240" indent="-267970" algn="just">
              <a:lnSpc>
                <a:spcPct val="200000"/>
              </a:lnSpc>
              <a:spcAft>
                <a:spcPts val="0"/>
              </a:spcAft>
            </a:pPr>
            <a:r>
              <a:rPr lang="ja-JP" altLang="en-US" sz="1800" kern="100" dirty="0">
                <a:latin typeface="メイリオ" panose="020B0604030504040204" pitchFamily="50" charset="-128"/>
                <a:ea typeface="メイリオ" panose="020B0604030504040204" pitchFamily="50" charset="-128"/>
                <a:cs typeface="Times New Roman" panose="02020603050405020304" pitchFamily="18" charset="0"/>
              </a:rPr>
              <a:t>金商法で、有価証券やデリバティブの</a:t>
            </a:r>
            <a:r>
              <a:rPr lang="en-US" altLang="ja-JP" sz="1800" kern="100"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800" kern="100" dirty="0">
                <a:latin typeface="メイリオ" panose="020B0604030504040204" pitchFamily="50" charset="-128"/>
                <a:ea typeface="メイリオ" panose="020B0604030504040204" pitchFamily="50" charset="-128"/>
                <a:cs typeface="Times New Roman" panose="02020603050405020304" pitchFamily="18" charset="0"/>
              </a:rPr>
              <a:t>市場</a:t>
            </a:r>
            <a:r>
              <a:rPr lang="en-US" altLang="ja-JP" sz="1800" kern="100"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800" kern="100" dirty="0">
                <a:latin typeface="メイリオ" panose="020B0604030504040204" pitchFamily="50" charset="-128"/>
                <a:ea typeface="メイリオ" panose="020B0604030504040204" pitchFamily="50" charset="-128"/>
                <a:cs typeface="Times New Roman" panose="02020603050405020304" pitchFamily="18" charset="0"/>
              </a:rPr>
              <a:t>の開設については、金融商品市場免許</a:t>
            </a:r>
            <a:r>
              <a:rPr lang="en-US" altLang="ja-JP" sz="1800" kern="100"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800" kern="100" dirty="0">
                <a:latin typeface="メイリオ" panose="020B0604030504040204" pitchFamily="50" charset="-128"/>
                <a:ea typeface="メイリオ" panose="020B0604030504040204" pitchFamily="50" charset="-128"/>
                <a:cs typeface="Times New Roman" panose="02020603050405020304" pitchFamily="18" charset="0"/>
              </a:rPr>
              <a:t>例えば、東証免</a:t>
            </a:r>
            <a:endParaRPr lang="en-US" altLang="ja-JP" sz="18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269240" indent="-267970" algn="just">
              <a:lnSpc>
                <a:spcPct val="200000"/>
              </a:lnSpc>
              <a:spcAft>
                <a:spcPts val="0"/>
              </a:spcAft>
            </a:pPr>
            <a:r>
              <a:rPr lang="ja-JP" altLang="en-US" sz="1800" kern="100" dirty="0">
                <a:latin typeface="メイリオ" panose="020B0604030504040204" pitchFamily="50" charset="-128"/>
                <a:ea typeface="メイリオ" panose="020B0604030504040204" pitchFamily="50" charset="-128"/>
                <a:cs typeface="Times New Roman" panose="02020603050405020304" pitchFamily="18" charset="0"/>
              </a:rPr>
              <a:t>許</a:t>
            </a:r>
            <a:r>
              <a:rPr lang="en-US" altLang="ja-JP" sz="1800" kern="100"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800" kern="100" dirty="0">
                <a:latin typeface="メイリオ" panose="020B0604030504040204" pitchFamily="50" charset="-128"/>
                <a:ea typeface="メイリオ" panose="020B0604030504040204" pitchFamily="50" charset="-128"/>
                <a:cs typeface="Times New Roman" panose="02020603050405020304" pitchFamily="18" charset="0"/>
              </a:rPr>
              <a:t>が必要とされている</a:t>
            </a:r>
            <a:r>
              <a:rPr lang="en-US" altLang="ja-JP" sz="1800" kern="100"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800" kern="100" dirty="0">
                <a:latin typeface="メイリオ" panose="020B0604030504040204" pitchFamily="50" charset="-128"/>
                <a:ea typeface="メイリオ" panose="020B0604030504040204" pitchFamily="50" charset="-128"/>
                <a:cs typeface="Times New Roman" panose="02020603050405020304" pitchFamily="18" charset="0"/>
              </a:rPr>
              <a:t>金商法</a:t>
            </a:r>
            <a:r>
              <a:rPr lang="en-US" altLang="ja-JP" sz="1800" kern="100" dirty="0">
                <a:latin typeface="メイリオ" panose="020B0604030504040204" pitchFamily="50" charset="-128"/>
                <a:ea typeface="メイリオ" panose="020B0604030504040204" pitchFamily="50" charset="-128"/>
                <a:cs typeface="Times New Roman" panose="02020603050405020304" pitchFamily="18" charset="0"/>
              </a:rPr>
              <a:t>2</a:t>
            </a:r>
            <a:r>
              <a:rPr lang="ja-JP" altLang="en-US" sz="1800" kern="100" dirty="0">
                <a:latin typeface="メイリオ" panose="020B0604030504040204" pitchFamily="50" charset="-128"/>
                <a:ea typeface="メイリオ" panose="020B0604030504040204" pitchFamily="50" charset="-128"/>
                <a:cs typeface="Times New Roman" panose="02020603050405020304" pitchFamily="18" charset="0"/>
              </a:rPr>
              <a:t>条</a:t>
            </a:r>
            <a:r>
              <a:rPr lang="en-US" altLang="ja-JP" sz="1800" kern="100" dirty="0">
                <a:latin typeface="メイリオ" panose="020B0604030504040204" pitchFamily="50" charset="-128"/>
                <a:ea typeface="メイリオ" panose="020B0604030504040204" pitchFamily="50" charset="-128"/>
                <a:cs typeface="Times New Roman" panose="02020603050405020304" pitchFamily="18" charset="0"/>
              </a:rPr>
              <a:t>4</a:t>
            </a:r>
            <a:r>
              <a:rPr lang="ja-JP" altLang="en-US" sz="1800" kern="100" dirty="0">
                <a:latin typeface="メイリオ" panose="020B0604030504040204" pitchFamily="50" charset="-128"/>
                <a:ea typeface="メイリオ" panose="020B0604030504040204" pitchFamily="50" charset="-128"/>
                <a:cs typeface="Times New Roman" panose="02020603050405020304" pitchFamily="18" charset="0"/>
              </a:rPr>
              <a:t>項、</a:t>
            </a:r>
            <a:r>
              <a:rPr lang="en-US" altLang="ja-JP" sz="1800" kern="100" dirty="0">
                <a:latin typeface="メイリオ" panose="020B0604030504040204" pitchFamily="50" charset="-128"/>
                <a:ea typeface="メイリオ" panose="020B0604030504040204" pitchFamily="50" charset="-128"/>
                <a:cs typeface="Times New Roman" panose="02020603050405020304" pitchFamily="18" charset="0"/>
              </a:rPr>
              <a:t>80</a:t>
            </a:r>
            <a:r>
              <a:rPr lang="ja-JP" altLang="en-US" sz="1800" kern="100" dirty="0">
                <a:latin typeface="メイリオ" panose="020B0604030504040204" pitchFamily="50" charset="-128"/>
                <a:ea typeface="メイリオ" panose="020B0604030504040204" pitchFamily="50" charset="-128"/>
                <a:cs typeface="Times New Roman" panose="02020603050405020304" pitchFamily="18" charset="0"/>
              </a:rPr>
              <a:t>条</a:t>
            </a:r>
            <a:r>
              <a:rPr lang="en-US" altLang="ja-JP" sz="1800" kern="100"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800" kern="100" dirty="0">
                <a:latin typeface="メイリオ" panose="020B0604030504040204" pitchFamily="50" charset="-128"/>
                <a:ea typeface="メイリオ" panose="020B0604030504040204" pitchFamily="50" charset="-128"/>
                <a:cs typeface="Times New Roman" panose="02020603050405020304" pitchFamily="18" charset="0"/>
              </a:rPr>
              <a:t>。</a:t>
            </a:r>
          </a:p>
          <a:p>
            <a:pPr marL="269240" indent="-267970" algn="just">
              <a:lnSpc>
                <a:spcPct val="200000"/>
              </a:lnSpc>
              <a:spcAft>
                <a:spcPts val="0"/>
              </a:spcAft>
            </a:pPr>
            <a:r>
              <a:rPr lang="ja-JP" altLang="en-US" sz="1800" kern="100" dirty="0">
                <a:latin typeface="メイリオ" panose="020B0604030504040204" pitchFamily="50" charset="-128"/>
                <a:ea typeface="メイリオ" panose="020B0604030504040204" pitchFamily="50" charset="-128"/>
                <a:cs typeface="Times New Roman" panose="02020603050405020304" pitchFamily="18" charset="0"/>
              </a:rPr>
              <a:t>この</a:t>
            </a:r>
            <a:r>
              <a:rPr lang="en-US" altLang="ja-JP" sz="1800" kern="100"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800" kern="100" dirty="0">
                <a:latin typeface="メイリオ" panose="020B0604030504040204" pitchFamily="50" charset="-128"/>
                <a:ea typeface="メイリオ" panose="020B0604030504040204" pitchFamily="50" charset="-128"/>
                <a:cs typeface="Times New Roman" panose="02020603050405020304" pitchFamily="18" charset="0"/>
              </a:rPr>
              <a:t>市場</a:t>
            </a:r>
            <a:r>
              <a:rPr lang="en-US" altLang="ja-JP" sz="1800" kern="100"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800" kern="100" dirty="0">
                <a:latin typeface="メイリオ" panose="020B0604030504040204" pitchFamily="50" charset="-128"/>
                <a:ea typeface="メイリオ" panose="020B0604030504040204" pitchFamily="50" charset="-128"/>
                <a:cs typeface="Times New Roman" panose="02020603050405020304" pitchFamily="18" charset="0"/>
              </a:rPr>
              <a:t>が何を指すのかについては金商法上明確な定義はないが、</a:t>
            </a:r>
            <a:r>
              <a:rPr lang="en-US" altLang="ja-JP" sz="1800" kern="100" dirty="0">
                <a:latin typeface="メイリオ" panose="020B0604030504040204" pitchFamily="50" charset="-128"/>
                <a:ea typeface="メイリオ" panose="020B0604030504040204" pitchFamily="50" charset="-128"/>
                <a:cs typeface="Times New Roman" panose="02020603050405020304" pitchFamily="18" charset="0"/>
              </a:rPr>
              <a:t>PTS(</a:t>
            </a:r>
            <a:r>
              <a:rPr lang="ja-JP" altLang="en-US" sz="1800" kern="100" dirty="0">
                <a:latin typeface="メイリオ" panose="020B0604030504040204" pitchFamily="50" charset="-128"/>
                <a:ea typeface="メイリオ" panose="020B0604030504040204" pitchFamily="50" charset="-128"/>
                <a:cs typeface="Times New Roman" panose="02020603050405020304" pitchFamily="18" charset="0"/>
              </a:rPr>
              <a:t>私設市場</a:t>
            </a:r>
            <a:r>
              <a:rPr lang="en-US" altLang="ja-JP" sz="1800" kern="100"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800" kern="100" dirty="0">
                <a:latin typeface="メイリオ" panose="020B0604030504040204" pitchFamily="50" charset="-128"/>
                <a:ea typeface="メイリオ" panose="020B0604030504040204" pitchFamily="50" charset="-128"/>
                <a:cs typeface="Times New Roman" panose="02020603050405020304" pitchFamily="18" charset="0"/>
              </a:rPr>
              <a:t>の規制なども考え</a:t>
            </a:r>
            <a:endParaRPr lang="en-US" altLang="ja-JP" sz="18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269240" indent="-267970" algn="just">
              <a:lnSpc>
                <a:spcPct val="200000"/>
              </a:lnSpc>
              <a:spcAft>
                <a:spcPts val="0"/>
              </a:spcAft>
            </a:pPr>
            <a:r>
              <a:rPr lang="ja-JP" altLang="en-US" sz="1800" kern="100" dirty="0">
                <a:latin typeface="メイリオ" panose="020B0604030504040204" pitchFamily="50" charset="-128"/>
                <a:ea typeface="メイリオ" panose="020B0604030504040204" pitchFamily="50" charset="-128"/>
                <a:cs typeface="Times New Roman" panose="02020603050405020304" pitchFamily="18" charset="0"/>
              </a:rPr>
              <a:t>ると、少なくとも株式の</a:t>
            </a:r>
            <a:r>
              <a:rPr lang="en-US" altLang="ja-JP" sz="1800" kern="100"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800" kern="100" dirty="0">
                <a:latin typeface="メイリオ" panose="020B0604030504040204" pitchFamily="50" charset="-128"/>
                <a:ea typeface="メイリオ" panose="020B0604030504040204" pitchFamily="50" charset="-128"/>
                <a:cs typeface="Times New Roman" panose="02020603050405020304" pitchFamily="18" charset="0"/>
              </a:rPr>
              <a:t>板取引</a:t>
            </a:r>
            <a:r>
              <a:rPr lang="en-US" altLang="ja-JP" sz="1800" kern="100"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800" kern="100" dirty="0">
                <a:latin typeface="メイリオ" panose="020B0604030504040204" pitchFamily="50" charset="-128"/>
                <a:ea typeface="メイリオ" panose="020B0604030504040204" pitchFamily="50" charset="-128"/>
                <a:cs typeface="Times New Roman" panose="02020603050405020304" pitchFamily="18" charset="0"/>
              </a:rPr>
              <a:t>は市場に該当すると解釈されている。</a:t>
            </a:r>
          </a:p>
          <a:p>
            <a:pPr marL="269240" indent="-267970" algn="just">
              <a:lnSpc>
                <a:spcPct val="200000"/>
              </a:lnSpc>
              <a:spcAft>
                <a:spcPts val="0"/>
              </a:spcAft>
            </a:pPr>
            <a:r>
              <a:rPr lang="ja-JP" altLang="en-US" sz="1800" kern="100" dirty="0">
                <a:latin typeface="メイリオ" panose="020B0604030504040204" pitchFamily="50" charset="-128"/>
                <a:ea typeface="メイリオ" panose="020B0604030504040204" pitchFamily="50" charset="-128"/>
                <a:cs typeface="Times New Roman" panose="02020603050405020304" pitchFamily="18" charset="0"/>
              </a:rPr>
              <a:t>本邦での暗号資産のレバレッジ取引は</a:t>
            </a:r>
            <a:r>
              <a:rPr lang="en-US" altLang="ja-JP" sz="1800" kern="100" dirty="0">
                <a:latin typeface="メイリオ" panose="020B0604030504040204" pitchFamily="50" charset="-128"/>
                <a:ea typeface="メイリオ" panose="020B0604030504040204" pitchFamily="50" charset="-128"/>
                <a:cs typeface="Times New Roman" panose="02020603050405020304" pitchFamily="18" charset="0"/>
              </a:rPr>
              <a:t>Two Way</a:t>
            </a:r>
            <a:r>
              <a:rPr lang="ja-JP" altLang="en-US" sz="1800" kern="100" dirty="0">
                <a:latin typeface="メイリオ" panose="020B0604030504040204" pitchFamily="50" charset="-128"/>
                <a:ea typeface="メイリオ" panose="020B0604030504040204" pitchFamily="50" charset="-128"/>
                <a:cs typeface="Times New Roman" panose="02020603050405020304" pitchFamily="18" charset="0"/>
              </a:rPr>
              <a:t>方式と板取引方式が一般に用いられている。暗号資産</a:t>
            </a:r>
            <a:endParaRPr lang="en-US" altLang="ja-JP" sz="18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269240" indent="-267970" algn="just">
              <a:lnSpc>
                <a:spcPct val="200000"/>
              </a:lnSpc>
              <a:spcAft>
                <a:spcPts val="0"/>
              </a:spcAft>
            </a:pPr>
            <a:r>
              <a:rPr lang="ja-JP" altLang="en-US" sz="1800" kern="100" dirty="0">
                <a:latin typeface="メイリオ" panose="020B0604030504040204" pitchFamily="50" charset="-128"/>
                <a:ea typeface="メイリオ" panose="020B0604030504040204" pitchFamily="50" charset="-128"/>
                <a:cs typeface="Times New Roman" panose="02020603050405020304" pitchFamily="18" charset="0"/>
              </a:rPr>
              <a:t>デリバティブの板取引が市場と見られると、は提供できなくなってしまうのでは、と懸念されていた</a:t>
            </a:r>
            <a:endParaRPr lang="en-US" altLang="ja-JP" sz="18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269240" indent="-267970" algn="just">
              <a:lnSpc>
                <a:spcPct val="200000"/>
              </a:lnSpc>
              <a:spcAft>
                <a:spcPts val="0"/>
              </a:spcAft>
            </a:pPr>
            <a:r>
              <a:rPr lang="en-US" altLang="ja-JP" sz="1800" kern="100" dirty="0">
                <a:latin typeface="メイリオ" panose="020B0604030504040204" pitchFamily="50" charset="-128"/>
                <a:ea typeface="メイリオ" panose="020B0604030504040204" pitchFamily="50" charset="-128"/>
                <a:cs typeface="Times New Roman" panose="02020603050405020304" pitchFamily="18" charset="0"/>
              </a:rPr>
              <a:t>(JCBA</a:t>
            </a:r>
            <a:r>
              <a:rPr lang="ja-JP" altLang="en-US" sz="1800" kern="100" dirty="0">
                <a:latin typeface="メイリオ" panose="020B0604030504040204" pitchFamily="50" charset="-128"/>
                <a:ea typeface="メイリオ" panose="020B0604030504040204" pitchFamily="50" charset="-128"/>
                <a:cs typeface="Times New Roman" panose="02020603050405020304" pitchFamily="18" charset="0"/>
              </a:rPr>
              <a:t>の</a:t>
            </a:r>
            <a:r>
              <a:rPr lang="en-US" altLang="ja-JP" sz="1800" kern="100" dirty="0">
                <a:latin typeface="メイリオ" panose="020B0604030504040204" pitchFamily="50" charset="-128"/>
                <a:ea typeface="メイリオ" panose="020B0604030504040204" pitchFamily="50" charset="-128"/>
                <a:cs typeface="Times New Roman" panose="02020603050405020304" pitchFamily="18" charset="0"/>
              </a:rPr>
              <a:t>2019</a:t>
            </a:r>
            <a:r>
              <a:rPr lang="ja-JP" altLang="en-US" sz="1800" kern="100" dirty="0">
                <a:latin typeface="メイリオ" panose="020B0604030504040204" pitchFamily="50" charset="-128"/>
                <a:ea typeface="メイリオ" panose="020B0604030504040204" pitchFamily="50" charset="-128"/>
                <a:cs typeface="Times New Roman" panose="02020603050405020304" pitchFamily="18" charset="0"/>
              </a:rPr>
              <a:t>年</a:t>
            </a:r>
            <a:r>
              <a:rPr lang="en-US" altLang="ja-JP" sz="1800" kern="100" dirty="0">
                <a:latin typeface="メイリオ" panose="020B0604030504040204" pitchFamily="50" charset="-128"/>
                <a:ea typeface="メイリオ" panose="020B0604030504040204" pitchFamily="50" charset="-128"/>
                <a:cs typeface="Times New Roman" panose="02020603050405020304" pitchFamily="18" charset="0"/>
              </a:rPr>
              <a:t>9</a:t>
            </a:r>
            <a:r>
              <a:rPr lang="ja-JP" altLang="en-US" sz="1800" kern="100" dirty="0">
                <a:latin typeface="メイリオ" panose="020B0604030504040204" pitchFamily="50" charset="-128"/>
                <a:ea typeface="メイリオ" panose="020B0604030504040204" pitchFamily="50" charset="-128"/>
                <a:cs typeface="Times New Roman" panose="02020603050405020304" pitchFamily="18" charset="0"/>
              </a:rPr>
              <a:t>月</a:t>
            </a:r>
            <a:r>
              <a:rPr lang="en-US" altLang="ja-JP" sz="1800" kern="100" dirty="0">
                <a:latin typeface="メイリオ" panose="020B0604030504040204" pitchFamily="50" charset="-128"/>
                <a:ea typeface="メイリオ" panose="020B0604030504040204" pitchFamily="50" charset="-128"/>
                <a:cs typeface="Times New Roman" panose="02020603050405020304" pitchFamily="18" charset="0"/>
              </a:rPr>
              <a:t>6</a:t>
            </a:r>
            <a:r>
              <a:rPr lang="ja-JP" altLang="en-US" sz="1800" kern="100" dirty="0">
                <a:latin typeface="メイリオ" panose="020B0604030504040204" pitchFamily="50" charset="-128"/>
                <a:ea typeface="メイリオ" panose="020B0604030504040204" pitchFamily="50" charset="-128"/>
                <a:cs typeface="Times New Roman" panose="02020603050405020304" pitchFamily="18" charset="0"/>
              </a:rPr>
              <a:t>日付</a:t>
            </a:r>
            <a:r>
              <a:rPr lang="en-US" altLang="ja-JP" sz="1800" kern="100"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800" kern="100" dirty="0">
                <a:latin typeface="メイリオ" panose="020B0604030504040204" pitchFamily="50" charset="-128"/>
                <a:ea typeface="メイリオ" panose="020B0604030504040204" pitchFamily="50" charset="-128"/>
                <a:cs typeface="Times New Roman" panose="02020603050405020304" pitchFamily="18" charset="0"/>
              </a:rPr>
              <a:t>デリバティブ規制に関する提言書</a:t>
            </a:r>
            <a:r>
              <a:rPr lang="en-US" altLang="ja-JP" sz="1800" kern="100"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800" kern="100" dirty="0">
                <a:latin typeface="メイリオ" panose="020B0604030504040204" pitchFamily="50" charset="-128"/>
                <a:ea typeface="メイリオ" panose="020B0604030504040204" pitchFamily="50" charset="-128"/>
                <a:cs typeface="Times New Roman" panose="02020603050405020304" pitchFamily="18" charset="0"/>
              </a:rPr>
              <a:t>も参照</a:t>
            </a:r>
            <a:r>
              <a:rPr lang="en-US" altLang="ja-JP" sz="1800" kern="100" dirty="0">
                <a:latin typeface="メイリオ" panose="020B0604030504040204" pitchFamily="50" charset="-128"/>
                <a:ea typeface="メイリオ" panose="020B0604030504040204" pitchFamily="50" charset="-128"/>
                <a:cs typeface="Times New Roman" panose="02020603050405020304" pitchFamily="18" charset="0"/>
                <a:hlinkClick r:id="rId3">
                  <a:extLst>
                    <a:ext uri="{A12FA001-AC4F-418D-AE19-62706E023703}">
                      <ahyp:hlinkClr xmlns="" xmlns:ahyp="http://schemas.microsoft.com/office/drawing/2018/hyperlinkcolor" val="tx"/>
                    </a:ext>
                  </a:extLst>
                </a:hlinkClick>
              </a:rPr>
              <a:t>https://cryptocurrency-</a:t>
            </a:r>
            <a:endParaRPr lang="en-US" altLang="ja-JP" sz="18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269240" indent="-267970" algn="just">
              <a:lnSpc>
                <a:spcPct val="200000"/>
              </a:lnSpc>
              <a:spcAft>
                <a:spcPts val="0"/>
              </a:spcAft>
            </a:pPr>
            <a:r>
              <a:rPr lang="en-US" altLang="ja-JP" sz="1800" kern="100" dirty="0">
                <a:latin typeface="メイリオ" panose="020B0604030504040204" pitchFamily="50" charset="-128"/>
                <a:ea typeface="メイリオ" panose="020B0604030504040204" pitchFamily="50" charset="-128"/>
                <a:cs typeface="Times New Roman" panose="02020603050405020304" pitchFamily="18" charset="0"/>
              </a:rPr>
              <a:t>association.org/news/main-info/20190906-001/)</a:t>
            </a:r>
            <a:r>
              <a:rPr lang="ja-JP" altLang="en-US" sz="1800" kern="100" dirty="0">
                <a:latin typeface="メイリオ" panose="020B0604030504040204" pitchFamily="50" charset="-128"/>
                <a:ea typeface="メイリオ" panose="020B0604030504040204" pitchFamily="50" charset="-128"/>
                <a:cs typeface="Times New Roman" panose="02020603050405020304" pitchFamily="18" charset="0"/>
              </a:rPr>
              <a:t>。</a:t>
            </a:r>
          </a:p>
        </p:txBody>
      </p:sp>
    </p:spTree>
    <p:extLst>
      <p:ext uri="{BB962C8B-B14F-4D97-AF65-F5344CB8AC3E}">
        <p14:creationId xmlns:p14="http://schemas.microsoft.com/office/powerpoint/2010/main" val="8763204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a:extLst>
              <a:ext uri="{FF2B5EF4-FFF2-40B4-BE49-F238E27FC236}">
                <a16:creationId xmlns="" xmlns:a16="http://schemas.microsoft.com/office/drawing/2014/main" id="{C79D3DFA-824E-428E-A7A3-851EAAC6C400}"/>
              </a:ext>
            </a:extLst>
          </p:cNvPr>
          <p:cNvSpPr/>
          <p:nvPr/>
        </p:nvSpPr>
        <p:spPr>
          <a:xfrm>
            <a:off x="1170122" y="4300780"/>
            <a:ext cx="9946037" cy="5811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Subtitle 2">
            <a:extLst>
              <a:ext uri="{FF2B5EF4-FFF2-40B4-BE49-F238E27FC236}">
                <a16:creationId xmlns="" xmlns:a16="http://schemas.microsoft.com/office/drawing/2014/main" id="{5A98E287-62D1-4656-B15C-113E37501F83}"/>
              </a:ext>
            </a:extLst>
          </p:cNvPr>
          <p:cNvSpPr>
            <a:spLocks noGrp="1"/>
          </p:cNvSpPr>
          <p:nvPr>
            <p:ph type="subTitle" idx="1"/>
          </p:nvPr>
        </p:nvSpPr>
        <p:spPr>
          <a:xfrm>
            <a:off x="628214" y="409769"/>
            <a:ext cx="10777355" cy="630274"/>
          </a:xfrm>
        </p:spPr>
        <p:txBody>
          <a:bodyPr anchor="ctr">
            <a:noAutofit/>
          </a:bodyPr>
          <a:lstStyle/>
          <a:p>
            <a:pPr marL="269240" indent="-269240" algn="just">
              <a:spcAft>
                <a:spcPts val="0"/>
              </a:spcAft>
            </a:pPr>
            <a:r>
              <a:rPr lang="ja-JP" altLang="en-US" sz="2400" b="1" kern="100" dirty="0">
                <a:latin typeface="+mj-ea"/>
                <a:ea typeface="+mj-ea"/>
                <a:cs typeface="Times New Roman" panose="02020603050405020304" pitchFamily="18" charset="0"/>
              </a:rPr>
              <a:t>　</a:t>
            </a:r>
            <a:endParaRPr kumimoji="1" lang="en-US" sz="2400" dirty="0">
              <a:latin typeface="+mj-ea"/>
              <a:ea typeface="+mj-ea"/>
            </a:endParaRPr>
          </a:p>
        </p:txBody>
      </p:sp>
      <p:sp>
        <p:nvSpPr>
          <p:cNvPr id="9" name="スライド番号プレースホルダー 8">
            <a:extLst>
              <a:ext uri="{FF2B5EF4-FFF2-40B4-BE49-F238E27FC236}">
                <a16:creationId xmlns="" xmlns:a16="http://schemas.microsoft.com/office/drawing/2014/main" id="{4DAB7890-9F5B-480B-B81F-A65CE3818DB7}"/>
              </a:ext>
            </a:extLst>
          </p:cNvPr>
          <p:cNvSpPr>
            <a:spLocks noGrp="1"/>
          </p:cNvSpPr>
          <p:nvPr>
            <p:ph type="sldNum" sz="quarter" idx="12"/>
          </p:nvPr>
        </p:nvSpPr>
        <p:spPr>
          <a:xfrm>
            <a:off x="0" y="6492875"/>
            <a:ext cx="1312025" cy="365125"/>
          </a:xfrm>
        </p:spPr>
        <p:txBody>
          <a:bodyPr/>
          <a:lstStyle/>
          <a:p>
            <a:pPr algn="ctr"/>
            <a:r>
              <a:rPr lang="en-US" altLang="ja-JP" sz="1400" dirty="0"/>
              <a:t>15</a:t>
            </a:r>
            <a:endParaRPr lang="en-US" sz="1400" dirty="0"/>
          </a:p>
        </p:txBody>
      </p:sp>
      <p:pic>
        <p:nvPicPr>
          <p:cNvPr id="13" name="図 12">
            <a:extLst>
              <a:ext uri="{FF2B5EF4-FFF2-40B4-BE49-F238E27FC236}">
                <a16:creationId xmlns="" xmlns:a16="http://schemas.microsoft.com/office/drawing/2014/main" id="{94C7786A-59C0-49B8-A227-251D0EF8C2BB}"/>
              </a:ext>
            </a:extLst>
          </p:cNvPr>
          <p:cNvPicPr>
            <a:picLocks noChangeAspect="1"/>
          </p:cNvPicPr>
          <p:nvPr/>
        </p:nvPicPr>
        <p:blipFill>
          <a:blip r:embed="rId2"/>
          <a:stretch>
            <a:fillRect/>
          </a:stretch>
        </p:blipFill>
        <p:spPr>
          <a:xfrm>
            <a:off x="9844857" y="5777615"/>
            <a:ext cx="2206589" cy="539388"/>
          </a:xfrm>
          <a:prstGeom prst="rect">
            <a:avLst/>
          </a:prstGeom>
        </p:spPr>
      </p:pic>
      <p:sp>
        <p:nvSpPr>
          <p:cNvPr id="4" name="テキスト ボックス 3">
            <a:extLst>
              <a:ext uri="{FF2B5EF4-FFF2-40B4-BE49-F238E27FC236}">
                <a16:creationId xmlns="" xmlns:a16="http://schemas.microsoft.com/office/drawing/2014/main" id="{B8120B3A-55EE-4F8B-9777-248040D3FF9A}"/>
              </a:ext>
            </a:extLst>
          </p:cNvPr>
          <p:cNvSpPr txBox="1"/>
          <p:nvPr/>
        </p:nvSpPr>
        <p:spPr>
          <a:xfrm>
            <a:off x="656012" y="540997"/>
            <a:ext cx="10661290" cy="3347070"/>
          </a:xfrm>
          <a:prstGeom prst="rect">
            <a:avLst/>
          </a:prstGeom>
          <a:noFill/>
        </p:spPr>
        <p:txBody>
          <a:bodyPr wrap="square" rtlCol="0">
            <a:spAutoFit/>
          </a:bodyPr>
          <a:lstStyle/>
          <a:p>
            <a:pPr marL="269240" indent="-267970" algn="just">
              <a:lnSpc>
                <a:spcPct val="200000"/>
              </a:lnSpc>
              <a:spcAft>
                <a:spcPts val="0"/>
              </a:spcAft>
            </a:pPr>
            <a:r>
              <a:rPr lang="en-US" altLang="ja-JP" sz="1800" b="1" kern="100" dirty="0">
                <a:latin typeface="メイリオ" panose="020B0604030504040204" pitchFamily="50" charset="-128"/>
                <a:ea typeface="メイリオ" panose="020B0604030504040204" pitchFamily="50" charset="-128"/>
                <a:cs typeface="Times New Roman" panose="02020603050405020304" pitchFamily="18" charset="0"/>
              </a:rPr>
              <a:t>&lt;</a:t>
            </a:r>
            <a:r>
              <a:rPr lang="ja-JP" altLang="en-US" sz="1800" b="1" kern="100" dirty="0">
                <a:latin typeface="メイリオ" panose="020B0604030504040204" pitchFamily="50" charset="-128"/>
                <a:ea typeface="メイリオ" panose="020B0604030504040204" pitchFamily="50" charset="-128"/>
                <a:cs typeface="Times New Roman" panose="02020603050405020304" pitchFamily="18" charset="0"/>
              </a:rPr>
              <a:t>背景・解説</a:t>
            </a:r>
            <a:r>
              <a:rPr lang="en-US" altLang="ja-JP" sz="1800" b="1" kern="100" dirty="0">
                <a:latin typeface="メイリオ" panose="020B0604030504040204" pitchFamily="50" charset="-128"/>
                <a:ea typeface="メイリオ" panose="020B0604030504040204" pitchFamily="50" charset="-128"/>
                <a:cs typeface="Times New Roman" panose="02020603050405020304" pitchFamily="18" charset="0"/>
              </a:rPr>
              <a:t>&gt;</a:t>
            </a:r>
            <a:r>
              <a:rPr lang="ja-JP" altLang="en-US" sz="1800" b="1" kern="100" dirty="0">
                <a:latin typeface="メイリオ" panose="020B0604030504040204" pitchFamily="50" charset="-128"/>
                <a:ea typeface="メイリオ" panose="020B0604030504040204" pitchFamily="50" charset="-128"/>
                <a:cs typeface="Times New Roman" panose="02020603050405020304" pitchFamily="18" charset="0"/>
              </a:rPr>
              <a:t>（続）</a:t>
            </a:r>
            <a:endParaRPr lang="en-US" altLang="ja-JP" sz="1800" b="1" kern="100" dirty="0">
              <a:latin typeface="メイリオ" panose="020B0604030504040204" pitchFamily="50" charset="-128"/>
              <a:ea typeface="メイリオ" panose="020B0604030504040204" pitchFamily="50" charset="-128"/>
              <a:cs typeface="Times New Roman" panose="02020603050405020304" pitchFamily="18" charset="0"/>
            </a:endParaRPr>
          </a:p>
          <a:p>
            <a:pPr marL="269240" indent="-267970" algn="just">
              <a:lnSpc>
                <a:spcPct val="200000"/>
              </a:lnSpc>
              <a:spcAft>
                <a:spcPts val="0"/>
              </a:spcAft>
            </a:pPr>
            <a:r>
              <a:rPr lang="ja-JP" altLang="en-US" sz="1800" kern="100" dirty="0">
                <a:latin typeface="メイリオ" panose="020B0604030504040204" pitchFamily="50" charset="-128"/>
                <a:ea typeface="メイリオ" panose="020B0604030504040204" pitchFamily="50" charset="-128"/>
                <a:cs typeface="Times New Roman" panose="02020603050405020304" pitchFamily="18" charset="0"/>
              </a:rPr>
              <a:t>この点、パブリックコメント回答では</a:t>
            </a:r>
            <a:r>
              <a:rPr lang="en-US" altLang="ja-JP" sz="1800" kern="100"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800" kern="100" dirty="0">
                <a:latin typeface="メイリオ" panose="020B0604030504040204" pitchFamily="50" charset="-128"/>
                <a:ea typeface="メイリオ" panose="020B0604030504040204" pitchFamily="50" charset="-128"/>
                <a:cs typeface="Times New Roman" panose="02020603050405020304" pitchFamily="18" charset="0"/>
              </a:rPr>
              <a:t>現状、暗号資産関連デリバティブ取引は、わが国の経済活動に</a:t>
            </a:r>
            <a:endParaRPr lang="en-US" altLang="ja-JP" sz="18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269240" indent="-267970" algn="just">
              <a:lnSpc>
                <a:spcPct val="200000"/>
              </a:lnSpc>
              <a:spcAft>
                <a:spcPts val="0"/>
              </a:spcAft>
            </a:pPr>
            <a:r>
              <a:rPr lang="ja-JP" altLang="en-US" sz="1800" kern="100" dirty="0">
                <a:latin typeface="メイリオ" panose="020B0604030504040204" pitchFamily="50" charset="-128"/>
                <a:ea typeface="メイリオ" panose="020B0604030504040204" pitchFamily="50" charset="-128"/>
                <a:cs typeface="Times New Roman" panose="02020603050405020304" pitchFamily="18" charset="0"/>
              </a:rPr>
              <a:t>おいて重要な役割を果たしているわけではなく、現状において暗号資産交換業者が行っているような</a:t>
            </a:r>
            <a:endParaRPr lang="en-US" altLang="ja-JP" sz="18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269240" indent="-267970" algn="just">
              <a:lnSpc>
                <a:spcPct val="200000"/>
              </a:lnSpc>
              <a:spcAft>
                <a:spcPts val="0"/>
              </a:spcAft>
            </a:pPr>
            <a:r>
              <a:rPr lang="ja-JP" altLang="en-US" sz="1800" kern="100" dirty="0">
                <a:latin typeface="メイリオ" panose="020B0604030504040204" pitchFamily="50" charset="-128"/>
                <a:ea typeface="メイリオ" panose="020B0604030504040204" pitchFamily="50" charset="-128"/>
                <a:cs typeface="Times New Roman" panose="02020603050405020304" pitchFamily="18" charset="0"/>
              </a:rPr>
              <a:t>取引については、直ちに金融商品取引所としての規制を課す必要性があるとまではいえないと考えら</a:t>
            </a:r>
            <a:endParaRPr lang="en-US" altLang="ja-JP" sz="18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269240" indent="-267970" algn="just">
              <a:lnSpc>
                <a:spcPct val="200000"/>
              </a:lnSpc>
              <a:spcAft>
                <a:spcPts val="0"/>
              </a:spcAft>
            </a:pPr>
            <a:r>
              <a:rPr lang="ja-JP" altLang="en-US" sz="1800" kern="100" dirty="0">
                <a:latin typeface="メイリオ" panose="020B0604030504040204" pitchFamily="50" charset="-128"/>
                <a:ea typeface="メイリオ" panose="020B0604030504040204" pitchFamily="50" charset="-128"/>
                <a:cs typeface="Times New Roman" panose="02020603050405020304" pitchFamily="18" charset="0"/>
              </a:rPr>
              <a:t>れることから、当面の間、店頭デリバティブ取引とうに該当するものとして、第一種金融商品取引業</a:t>
            </a:r>
            <a:endParaRPr lang="en-US" altLang="ja-JP" sz="18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269240" indent="-267970" algn="just">
              <a:lnSpc>
                <a:spcPct val="200000"/>
              </a:lnSpc>
              <a:spcAft>
                <a:spcPts val="0"/>
              </a:spcAft>
            </a:pPr>
            <a:r>
              <a:rPr lang="ja-JP" altLang="en-US" sz="1800" kern="100" dirty="0">
                <a:latin typeface="メイリオ" panose="020B0604030504040204" pitchFamily="50" charset="-128"/>
                <a:ea typeface="メイリオ" panose="020B0604030504040204" pitchFamily="50" charset="-128"/>
                <a:cs typeface="Times New Roman" panose="02020603050405020304" pitchFamily="18" charset="0"/>
              </a:rPr>
              <a:t>の登録を求めることとします。</a:t>
            </a:r>
            <a:r>
              <a:rPr lang="en-US" altLang="ja-JP" sz="1800" kern="100"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800" kern="100" dirty="0">
                <a:latin typeface="メイリオ" panose="020B0604030504040204" pitchFamily="50" charset="-128"/>
                <a:ea typeface="メイリオ" panose="020B0604030504040204" pitchFamily="50" charset="-128"/>
                <a:cs typeface="Times New Roman" panose="02020603050405020304" pitchFamily="18" charset="0"/>
              </a:rPr>
              <a:t>とされた。</a:t>
            </a:r>
          </a:p>
        </p:txBody>
      </p:sp>
    </p:spTree>
    <p:extLst>
      <p:ext uri="{BB962C8B-B14F-4D97-AF65-F5344CB8AC3E}">
        <p14:creationId xmlns:p14="http://schemas.microsoft.com/office/powerpoint/2010/main" val="34249599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a:extLst>
              <a:ext uri="{FF2B5EF4-FFF2-40B4-BE49-F238E27FC236}">
                <a16:creationId xmlns="" xmlns:a16="http://schemas.microsoft.com/office/drawing/2014/main" id="{38A2E2B9-6D13-4DB7-8531-75CD60AA63DA}"/>
              </a:ext>
            </a:extLst>
          </p:cNvPr>
          <p:cNvSpPr/>
          <p:nvPr/>
        </p:nvSpPr>
        <p:spPr>
          <a:xfrm>
            <a:off x="1170122" y="4300780"/>
            <a:ext cx="9946037" cy="5811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Subtitle 2">
            <a:extLst>
              <a:ext uri="{FF2B5EF4-FFF2-40B4-BE49-F238E27FC236}">
                <a16:creationId xmlns="" xmlns:a16="http://schemas.microsoft.com/office/drawing/2014/main" id="{5A98E287-62D1-4656-B15C-113E37501F83}"/>
              </a:ext>
            </a:extLst>
          </p:cNvPr>
          <p:cNvSpPr>
            <a:spLocks noGrp="1"/>
          </p:cNvSpPr>
          <p:nvPr>
            <p:ph type="subTitle" idx="1"/>
          </p:nvPr>
        </p:nvSpPr>
        <p:spPr>
          <a:xfrm>
            <a:off x="628214" y="409769"/>
            <a:ext cx="10777355" cy="630274"/>
          </a:xfrm>
        </p:spPr>
        <p:txBody>
          <a:bodyPr>
            <a:noAutofit/>
          </a:bodyPr>
          <a:lstStyle/>
          <a:p>
            <a:pPr marL="269240" indent="-269240" algn="just">
              <a:spcAft>
                <a:spcPts val="0"/>
              </a:spcAft>
            </a:pPr>
            <a:r>
              <a:rPr lang="en-US" altLang="ja-JP" sz="2800" b="1" kern="100" dirty="0">
                <a:solidFill>
                  <a:schemeClr val="accent2">
                    <a:lumMod val="75000"/>
                  </a:schemeClr>
                </a:solidFill>
                <a:latin typeface="メイリオ" panose="020B0604030504040204" pitchFamily="50" charset="-128"/>
                <a:ea typeface="メイリオ" panose="020B0604030504040204" pitchFamily="50" charset="-128"/>
                <a:cs typeface="Times New Roman" panose="02020603050405020304" pitchFamily="18" charset="0"/>
              </a:rPr>
              <a:t>5	</a:t>
            </a:r>
            <a:r>
              <a:rPr lang="ja-JP" altLang="en-US" sz="2400" b="1" kern="100" dirty="0">
                <a:solidFill>
                  <a:schemeClr val="accent2">
                    <a:lumMod val="75000"/>
                  </a:schemeClr>
                </a:solidFill>
                <a:latin typeface="+mj-ea"/>
                <a:ea typeface="+mj-ea"/>
                <a:cs typeface="Times New Roman" panose="02020603050405020304" pitchFamily="18" charset="0"/>
              </a:rPr>
              <a:t>　</a:t>
            </a:r>
            <a:r>
              <a:rPr lang="ja-JP" altLang="en-US" sz="2800" b="1" kern="100" dirty="0">
                <a:solidFill>
                  <a:schemeClr val="accent2">
                    <a:lumMod val="75000"/>
                  </a:schemeClr>
                </a:solidFill>
                <a:latin typeface="メイリオ" panose="020B0604030504040204" pitchFamily="50" charset="-128"/>
                <a:ea typeface="メイリオ" panose="020B0604030504040204" pitchFamily="50" charset="-128"/>
                <a:cs typeface="Times New Roman" panose="02020603050405020304" pitchFamily="18" charset="0"/>
              </a:rPr>
              <a:t>パブリックコメントの結果 </a:t>
            </a:r>
            <a:r>
              <a:rPr lang="en-US" altLang="ja-JP" sz="2800" b="1" kern="100" dirty="0">
                <a:solidFill>
                  <a:schemeClr val="accent2">
                    <a:lumMod val="75000"/>
                  </a:schemeClr>
                </a:solidFill>
                <a:latin typeface="メイリオ" panose="020B0604030504040204" pitchFamily="50" charset="-128"/>
                <a:ea typeface="メイリオ" panose="020B0604030504040204" pitchFamily="50" charset="-128"/>
                <a:cs typeface="Times New Roman" panose="02020603050405020304" pitchFamily="18" charset="0"/>
              </a:rPr>
              <a:t>– </a:t>
            </a:r>
            <a:r>
              <a:rPr lang="ja-JP" altLang="en-US" sz="2800" b="1" kern="100" dirty="0">
                <a:solidFill>
                  <a:schemeClr val="accent2">
                    <a:lumMod val="75000"/>
                  </a:schemeClr>
                </a:solidFill>
                <a:latin typeface="メイリオ" panose="020B0604030504040204" pitchFamily="50" charset="-128"/>
                <a:ea typeface="メイリオ" panose="020B0604030504040204" pitchFamily="50" charset="-128"/>
                <a:cs typeface="Times New Roman" panose="02020603050405020304" pitchFamily="18" charset="0"/>
              </a:rPr>
              <a:t>暗号資産信用取引</a:t>
            </a:r>
            <a:endParaRPr kumimoji="1" lang="en-US" sz="2800" dirty="0">
              <a:solidFill>
                <a:schemeClr val="accent2">
                  <a:lumMod val="75000"/>
                </a:schemeClr>
              </a:solidFill>
              <a:latin typeface="メイリオ" panose="020B0604030504040204" pitchFamily="50" charset="-128"/>
              <a:ea typeface="メイリオ" panose="020B0604030504040204" pitchFamily="50" charset="-128"/>
            </a:endParaRPr>
          </a:p>
        </p:txBody>
      </p:sp>
      <p:sp>
        <p:nvSpPr>
          <p:cNvPr id="7" name="テキスト ボックス 6">
            <a:extLst>
              <a:ext uri="{FF2B5EF4-FFF2-40B4-BE49-F238E27FC236}">
                <a16:creationId xmlns="" xmlns:a16="http://schemas.microsoft.com/office/drawing/2014/main" id="{8C27270F-0DFF-4E49-A4AB-5348619192AA}"/>
              </a:ext>
            </a:extLst>
          </p:cNvPr>
          <p:cNvSpPr txBox="1"/>
          <p:nvPr/>
        </p:nvSpPr>
        <p:spPr>
          <a:xfrm>
            <a:off x="628214" y="1040043"/>
            <a:ext cx="10665673" cy="461665"/>
          </a:xfrm>
          <a:prstGeom prst="rect">
            <a:avLst/>
          </a:prstGeom>
          <a:noFill/>
        </p:spPr>
        <p:txBody>
          <a:bodyPr wrap="square" rtlCol="0">
            <a:spAutoFit/>
          </a:bodyPr>
          <a:lstStyle/>
          <a:p>
            <a:pPr marL="269240" indent="-269240" algn="just">
              <a:spcAft>
                <a:spcPts val="0"/>
              </a:spcAft>
            </a:pPr>
            <a:r>
              <a:rPr lang="en-US" altLang="ja-JP" sz="2400" b="1" kern="100" dirty="0">
                <a:solidFill>
                  <a:schemeClr val="accent1">
                    <a:lumMod val="75000"/>
                  </a:schemeClr>
                </a:solidFill>
                <a:latin typeface="メイリオ" panose="020B0604030504040204" pitchFamily="50" charset="-128"/>
                <a:ea typeface="メイリオ" panose="020B0604030504040204" pitchFamily="50" charset="-128"/>
                <a:cs typeface="Times New Roman" panose="02020603050405020304" pitchFamily="18" charset="0"/>
              </a:rPr>
              <a:t>5.1	</a:t>
            </a:r>
            <a:r>
              <a:rPr lang="ja-JP" altLang="en-US" sz="2400" b="1" kern="100" dirty="0">
                <a:solidFill>
                  <a:schemeClr val="accent1">
                    <a:lumMod val="75000"/>
                  </a:schemeClr>
                </a:solidFill>
                <a:latin typeface="メイリオ" panose="020B0604030504040204" pitchFamily="50" charset="-128"/>
                <a:ea typeface="メイリオ" panose="020B0604030504040204" pitchFamily="50" charset="-128"/>
                <a:cs typeface="Times New Roman" panose="02020603050405020304" pitchFamily="18" charset="0"/>
              </a:rPr>
              <a:t>保証金の分別管理</a:t>
            </a:r>
            <a:endParaRPr lang="ja-JP" altLang="ja-JP" sz="2400" kern="100" dirty="0">
              <a:solidFill>
                <a:schemeClr val="accent1">
                  <a:lumMod val="75000"/>
                </a:schemeClr>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2" name="テキスト ボックス 1">
            <a:extLst>
              <a:ext uri="{FF2B5EF4-FFF2-40B4-BE49-F238E27FC236}">
                <a16:creationId xmlns="" xmlns:a16="http://schemas.microsoft.com/office/drawing/2014/main" id="{B982C586-4FB9-4CB2-9AA3-15CAC37CF91F}"/>
              </a:ext>
            </a:extLst>
          </p:cNvPr>
          <p:cNvSpPr txBox="1"/>
          <p:nvPr/>
        </p:nvSpPr>
        <p:spPr>
          <a:xfrm>
            <a:off x="628213" y="1670317"/>
            <a:ext cx="10777355" cy="2793072"/>
          </a:xfrm>
          <a:prstGeom prst="rect">
            <a:avLst/>
          </a:prstGeom>
          <a:noFill/>
        </p:spPr>
        <p:txBody>
          <a:bodyPr wrap="square" rtlCol="0">
            <a:spAutoFit/>
          </a:bodyPr>
          <a:lstStyle/>
          <a:p>
            <a:pPr>
              <a:lnSpc>
                <a:spcPct val="200000"/>
              </a:lnSpc>
            </a:pPr>
            <a:r>
              <a:rPr lang="en-US" altLang="ja-JP" sz="1800" b="1" dirty="0">
                <a:latin typeface="メイリオ" panose="020B0604030504040204" pitchFamily="50" charset="-128"/>
                <a:ea typeface="メイリオ" panose="020B0604030504040204" pitchFamily="50" charset="-128"/>
              </a:rPr>
              <a:t>&lt;</a:t>
            </a:r>
            <a:r>
              <a:rPr lang="ja-JP" altLang="en-US" sz="1800" b="1" dirty="0">
                <a:latin typeface="メイリオ" panose="020B0604030504040204" pitchFamily="50" charset="-128"/>
                <a:ea typeface="メイリオ" panose="020B0604030504040204" pitchFamily="50" charset="-128"/>
              </a:rPr>
              <a:t>パブコメ結果</a:t>
            </a:r>
            <a:r>
              <a:rPr lang="en-US" altLang="ja-JP" sz="1800" b="1" dirty="0">
                <a:latin typeface="メイリオ" panose="020B0604030504040204" pitchFamily="50" charset="-128"/>
                <a:ea typeface="メイリオ" panose="020B0604030504040204" pitchFamily="50" charset="-128"/>
              </a:rPr>
              <a:t>&gt;</a:t>
            </a:r>
          </a:p>
          <a:p>
            <a:pPr>
              <a:lnSpc>
                <a:spcPct val="200000"/>
              </a:lnSpc>
            </a:pPr>
            <a:r>
              <a:rPr lang="ja-JP" altLang="en-US" sz="1800" dirty="0">
                <a:latin typeface="メイリオ" panose="020B0604030504040204" pitchFamily="50" charset="-128"/>
                <a:ea typeface="メイリオ" panose="020B0604030504040204" pitchFamily="50" charset="-128"/>
              </a:rPr>
              <a:t>暗号資産信用取引で利用者が取得した金銭又は暗号資産であって、当該暗号資産信用取引の信用供与に係る債務の担保に供されているものについては、資金決済法第</a:t>
            </a:r>
            <a:r>
              <a:rPr lang="en-US" altLang="ja-JP" sz="1800" dirty="0">
                <a:latin typeface="メイリオ" panose="020B0604030504040204" pitchFamily="50" charset="-128"/>
                <a:ea typeface="メイリオ" panose="020B0604030504040204" pitchFamily="50" charset="-128"/>
              </a:rPr>
              <a:t>36</a:t>
            </a:r>
            <a:r>
              <a:rPr lang="ja-JP" altLang="en-US" sz="1800" dirty="0">
                <a:latin typeface="メイリオ" panose="020B0604030504040204" pitchFamily="50" charset="-128"/>
                <a:ea typeface="メイリオ" panose="020B0604030504040204" pitchFamily="50" charset="-128"/>
              </a:rPr>
              <a:t>条の</a:t>
            </a:r>
            <a:r>
              <a:rPr lang="en-US" altLang="ja-JP" sz="1800" dirty="0">
                <a:latin typeface="メイリオ" panose="020B0604030504040204" pitchFamily="50" charset="-128"/>
                <a:ea typeface="メイリオ" panose="020B0604030504040204" pitchFamily="50" charset="-128"/>
              </a:rPr>
              <a:t>11</a:t>
            </a:r>
            <a:r>
              <a:rPr lang="ja-JP" altLang="en-US" sz="1800" dirty="0">
                <a:latin typeface="メイリオ" panose="020B0604030504040204" pitchFamily="50" charset="-128"/>
                <a:ea typeface="メイリオ" panose="020B0604030504040204" pitchFamily="50" charset="-128"/>
              </a:rPr>
              <a:t>第</a:t>
            </a:r>
            <a:r>
              <a:rPr lang="en-US" altLang="ja-JP" sz="1800" dirty="0">
                <a:latin typeface="メイリオ" panose="020B0604030504040204" pitchFamily="50" charset="-128"/>
                <a:ea typeface="メイリオ" panose="020B0604030504040204" pitchFamily="50" charset="-128"/>
              </a:rPr>
              <a:t>1</a:t>
            </a:r>
            <a:r>
              <a:rPr lang="ja-JP" altLang="en-US" sz="1800" dirty="0">
                <a:latin typeface="メイリオ" panose="020B0604030504040204" pitchFamily="50" charset="-128"/>
                <a:ea typeface="メイリオ" panose="020B0604030504040204" pitchFamily="50" charset="-128"/>
              </a:rPr>
              <a:t>項及び第</a:t>
            </a:r>
            <a:r>
              <a:rPr lang="en-US" altLang="ja-JP" sz="1800" dirty="0">
                <a:latin typeface="メイリオ" panose="020B0604030504040204" pitchFamily="50" charset="-128"/>
                <a:ea typeface="メイリオ" panose="020B0604030504040204" pitchFamily="50" charset="-128"/>
              </a:rPr>
              <a:t>2</a:t>
            </a:r>
            <a:r>
              <a:rPr lang="ja-JP" altLang="en-US" sz="1800" dirty="0">
                <a:latin typeface="メイリオ" panose="020B0604030504040204" pitchFamily="50" charset="-128"/>
                <a:ea typeface="メイリオ" panose="020B0604030504040204" pitchFamily="50" charset="-128"/>
              </a:rPr>
              <a:t>項に規定する方法</a:t>
            </a:r>
            <a:r>
              <a:rPr lang="en-US" altLang="ja-JP" sz="1800" dirty="0">
                <a:latin typeface="メイリオ" panose="020B0604030504040204" pitchFamily="50" charset="-128"/>
                <a:ea typeface="メイリオ" panose="020B0604030504040204" pitchFamily="50" charset="-128"/>
              </a:rPr>
              <a:t>(</a:t>
            </a:r>
            <a:r>
              <a:rPr lang="ja-JP" altLang="en-US" sz="1800" dirty="0">
                <a:latin typeface="メイリオ" panose="020B0604030504040204" pitchFamily="50" charset="-128"/>
                <a:ea typeface="メイリオ" panose="020B0604030504040204" pitchFamily="50" charset="-128"/>
              </a:rPr>
              <a:t>金銭の場合には信託、暗号資産の場合には分別管理してコールドウォレット</a:t>
            </a:r>
            <a:r>
              <a:rPr lang="en-US" altLang="ja-JP" sz="1800" dirty="0">
                <a:latin typeface="メイリオ" panose="020B0604030504040204" pitchFamily="50" charset="-128"/>
                <a:ea typeface="メイリオ" panose="020B0604030504040204" pitchFamily="50" charset="-128"/>
              </a:rPr>
              <a:t>)</a:t>
            </a:r>
            <a:r>
              <a:rPr lang="ja-JP" altLang="en-US" sz="1800" dirty="0">
                <a:latin typeface="メイリオ" panose="020B0604030504040204" pitchFamily="50" charset="-128"/>
                <a:ea typeface="メイリオ" panose="020B0604030504040204" pitchFamily="50" charset="-128"/>
              </a:rPr>
              <a:t>による管理を要しないように明確化</a:t>
            </a:r>
            <a:r>
              <a:rPr lang="en-US" altLang="ja-JP" sz="1800" dirty="0">
                <a:latin typeface="メイリオ" panose="020B0604030504040204" pitchFamily="50" charset="-128"/>
                <a:ea typeface="メイリオ" panose="020B0604030504040204" pitchFamily="50" charset="-128"/>
              </a:rPr>
              <a:t>(37</a:t>
            </a:r>
            <a:r>
              <a:rPr lang="ja-JP" altLang="en-US" sz="1800" dirty="0">
                <a:latin typeface="メイリオ" panose="020B0604030504040204" pitchFamily="50" charset="-128"/>
                <a:ea typeface="メイリオ" panose="020B0604030504040204" pitchFamily="50" charset="-128"/>
              </a:rPr>
              <a:t>番</a:t>
            </a:r>
            <a:r>
              <a:rPr lang="en-US" altLang="ja-JP" sz="1800" dirty="0">
                <a:latin typeface="メイリオ" panose="020B0604030504040204" pitchFamily="50" charset="-128"/>
                <a:ea typeface="メイリオ" panose="020B0604030504040204" pitchFamily="50" charset="-128"/>
              </a:rPr>
              <a:t>)</a:t>
            </a:r>
          </a:p>
        </p:txBody>
      </p:sp>
      <p:sp>
        <p:nvSpPr>
          <p:cNvPr id="12" name="スライド番号プレースホルダー 11">
            <a:extLst>
              <a:ext uri="{FF2B5EF4-FFF2-40B4-BE49-F238E27FC236}">
                <a16:creationId xmlns="" xmlns:a16="http://schemas.microsoft.com/office/drawing/2014/main" id="{20650E32-0AFB-49AD-A1FD-C6C689A62C41}"/>
              </a:ext>
            </a:extLst>
          </p:cNvPr>
          <p:cNvSpPr>
            <a:spLocks noGrp="1"/>
          </p:cNvSpPr>
          <p:nvPr>
            <p:ph type="sldNum" sz="quarter" idx="12"/>
          </p:nvPr>
        </p:nvSpPr>
        <p:spPr>
          <a:xfrm>
            <a:off x="0" y="6492875"/>
            <a:ext cx="1312025" cy="365125"/>
          </a:xfrm>
        </p:spPr>
        <p:txBody>
          <a:bodyPr/>
          <a:lstStyle/>
          <a:p>
            <a:pPr algn="ctr"/>
            <a:r>
              <a:rPr lang="en-US" altLang="ja-JP" sz="1400" dirty="0"/>
              <a:t>16</a:t>
            </a:r>
            <a:endParaRPr lang="en-US" sz="1400" dirty="0"/>
          </a:p>
        </p:txBody>
      </p:sp>
      <p:pic>
        <p:nvPicPr>
          <p:cNvPr id="13" name="図 12">
            <a:extLst>
              <a:ext uri="{FF2B5EF4-FFF2-40B4-BE49-F238E27FC236}">
                <a16:creationId xmlns="" xmlns:a16="http://schemas.microsoft.com/office/drawing/2014/main" id="{2DE57610-EA3E-4605-BCE0-AFE3066B239B}"/>
              </a:ext>
            </a:extLst>
          </p:cNvPr>
          <p:cNvPicPr>
            <a:picLocks noChangeAspect="1"/>
          </p:cNvPicPr>
          <p:nvPr/>
        </p:nvPicPr>
        <p:blipFill>
          <a:blip r:embed="rId2"/>
          <a:stretch>
            <a:fillRect/>
          </a:stretch>
        </p:blipFill>
        <p:spPr>
          <a:xfrm>
            <a:off x="9844857" y="5777615"/>
            <a:ext cx="2206589" cy="539388"/>
          </a:xfrm>
          <a:prstGeom prst="rect">
            <a:avLst/>
          </a:prstGeom>
        </p:spPr>
      </p:pic>
    </p:spTree>
    <p:extLst>
      <p:ext uri="{BB962C8B-B14F-4D97-AF65-F5344CB8AC3E}">
        <p14:creationId xmlns:p14="http://schemas.microsoft.com/office/powerpoint/2010/main" val="7335484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a:extLst>
              <a:ext uri="{FF2B5EF4-FFF2-40B4-BE49-F238E27FC236}">
                <a16:creationId xmlns="" xmlns:a16="http://schemas.microsoft.com/office/drawing/2014/main" id="{38A2E2B9-6D13-4DB7-8531-75CD60AA63DA}"/>
              </a:ext>
            </a:extLst>
          </p:cNvPr>
          <p:cNvSpPr/>
          <p:nvPr/>
        </p:nvSpPr>
        <p:spPr>
          <a:xfrm>
            <a:off x="1170122" y="4300780"/>
            <a:ext cx="9946037" cy="5811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a:extLst>
              <a:ext uri="{FF2B5EF4-FFF2-40B4-BE49-F238E27FC236}">
                <a16:creationId xmlns="" xmlns:a16="http://schemas.microsoft.com/office/drawing/2014/main" id="{B8120B3A-55EE-4F8B-9777-248040D3FF9A}"/>
              </a:ext>
            </a:extLst>
          </p:cNvPr>
          <p:cNvSpPr txBox="1"/>
          <p:nvPr/>
        </p:nvSpPr>
        <p:spPr>
          <a:xfrm>
            <a:off x="656012" y="540997"/>
            <a:ext cx="10661290" cy="3347070"/>
          </a:xfrm>
          <a:prstGeom prst="rect">
            <a:avLst/>
          </a:prstGeom>
          <a:noFill/>
        </p:spPr>
        <p:txBody>
          <a:bodyPr wrap="square" rtlCol="0">
            <a:spAutoFit/>
          </a:bodyPr>
          <a:lstStyle/>
          <a:p>
            <a:pPr marL="269240" indent="-267970" algn="just">
              <a:lnSpc>
                <a:spcPct val="200000"/>
              </a:lnSpc>
              <a:spcAft>
                <a:spcPts val="0"/>
              </a:spcAft>
            </a:pPr>
            <a:r>
              <a:rPr lang="en-US" altLang="ja-JP" sz="1800" b="1" kern="100" dirty="0">
                <a:latin typeface="メイリオ" panose="020B0604030504040204" pitchFamily="50" charset="-128"/>
                <a:ea typeface="メイリオ" panose="020B0604030504040204" pitchFamily="50" charset="-128"/>
                <a:cs typeface="Times New Roman" panose="02020603050405020304" pitchFamily="18" charset="0"/>
              </a:rPr>
              <a:t>&lt;</a:t>
            </a:r>
            <a:r>
              <a:rPr lang="ja-JP" altLang="en-US" sz="1800" b="1" kern="100" dirty="0">
                <a:latin typeface="メイリオ" panose="020B0604030504040204" pitchFamily="50" charset="-128"/>
                <a:ea typeface="メイリオ" panose="020B0604030504040204" pitchFamily="50" charset="-128"/>
                <a:cs typeface="Times New Roman" panose="02020603050405020304" pitchFamily="18" charset="0"/>
              </a:rPr>
              <a:t>背景・解説</a:t>
            </a:r>
            <a:r>
              <a:rPr lang="en-US" altLang="ja-JP" sz="1800" b="1" kern="100" dirty="0">
                <a:latin typeface="メイリオ" panose="020B0604030504040204" pitchFamily="50" charset="-128"/>
                <a:ea typeface="メイリオ" panose="020B0604030504040204" pitchFamily="50" charset="-128"/>
                <a:cs typeface="Times New Roman" panose="02020603050405020304" pitchFamily="18" charset="0"/>
              </a:rPr>
              <a:t>&gt;</a:t>
            </a:r>
          </a:p>
          <a:p>
            <a:pPr marL="269240" indent="-267970" algn="just">
              <a:lnSpc>
                <a:spcPct val="200000"/>
              </a:lnSpc>
              <a:spcAft>
                <a:spcPts val="0"/>
              </a:spcAft>
            </a:pPr>
            <a:r>
              <a:rPr lang="ja-JP" altLang="en-US" sz="1800" kern="100" dirty="0">
                <a:latin typeface="メイリオ" panose="020B0604030504040204" pitchFamily="50" charset="-128"/>
                <a:ea typeface="メイリオ" panose="020B0604030504040204" pitchFamily="50" charset="-128"/>
                <a:cs typeface="Times New Roman" panose="02020603050405020304" pitchFamily="18" charset="0"/>
              </a:rPr>
              <a:t>通常の有価証券との整合性の確保？</a:t>
            </a:r>
          </a:p>
          <a:p>
            <a:pPr marL="269240" indent="-267970" algn="just">
              <a:lnSpc>
                <a:spcPct val="200000"/>
              </a:lnSpc>
              <a:spcAft>
                <a:spcPts val="0"/>
              </a:spcAft>
            </a:pPr>
            <a:r>
              <a:rPr lang="ja-JP" altLang="en-US" sz="1800" kern="100" dirty="0">
                <a:latin typeface="メイリオ" panose="020B0604030504040204" pitchFamily="50" charset="-128"/>
                <a:ea typeface="メイリオ" panose="020B0604030504040204" pitchFamily="50" charset="-128"/>
                <a:cs typeface="Times New Roman" panose="02020603050405020304" pitchFamily="18" charset="0"/>
              </a:rPr>
              <a:t>参考　日本証券業協会</a:t>
            </a:r>
            <a:r>
              <a:rPr lang="en-US" altLang="ja-JP" sz="1800" kern="100"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800" kern="100" dirty="0">
                <a:latin typeface="メイリオ" panose="020B0604030504040204" pitchFamily="50" charset="-128"/>
                <a:ea typeface="メイリオ" panose="020B0604030504040204" pitchFamily="50" charset="-128"/>
                <a:cs typeface="Times New Roman" panose="02020603050405020304" pitchFamily="18" charset="0"/>
              </a:rPr>
              <a:t>顧客資産の分別管理 Ｑ＆Ａ </a:t>
            </a:r>
            <a:r>
              <a:rPr lang="en-US" altLang="ja-JP" sz="1800" kern="100"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800" kern="100" dirty="0">
                <a:latin typeface="メイリオ" panose="020B0604030504040204" pitchFamily="50" charset="-128"/>
                <a:ea typeface="メイリオ" panose="020B0604030504040204" pitchFamily="50" charset="-128"/>
                <a:cs typeface="Times New Roman" panose="02020603050405020304" pitchFamily="18" charset="0"/>
              </a:rPr>
              <a:t>改訂第３版</a:t>
            </a:r>
            <a:r>
              <a:rPr lang="en-US" altLang="ja-JP" sz="1800" kern="100" dirty="0">
                <a:latin typeface="メイリオ" panose="020B0604030504040204" pitchFamily="50" charset="-128"/>
                <a:ea typeface="メイリオ" panose="020B0604030504040204" pitchFamily="50" charset="-128"/>
                <a:cs typeface="Times New Roman" panose="02020603050405020304" pitchFamily="18" charset="0"/>
              </a:rPr>
              <a:t>)｣37</a:t>
            </a:r>
            <a:r>
              <a:rPr lang="ja-JP" altLang="en-US" sz="1800" kern="100" dirty="0">
                <a:latin typeface="メイリオ" panose="020B0604030504040204" pitchFamily="50" charset="-128"/>
                <a:ea typeface="メイリオ" panose="020B0604030504040204" pitchFamily="50" charset="-128"/>
                <a:cs typeface="Times New Roman" panose="02020603050405020304" pitchFamily="18" charset="0"/>
              </a:rPr>
              <a:t>頁</a:t>
            </a:r>
          </a:p>
          <a:p>
            <a:pPr marL="269240" indent="-267970" algn="just">
              <a:lnSpc>
                <a:spcPct val="200000"/>
              </a:lnSpc>
              <a:spcAft>
                <a:spcPts val="0"/>
              </a:spcAft>
            </a:pPr>
            <a:r>
              <a:rPr lang="ja-JP" altLang="en-US" sz="1800" kern="100" dirty="0">
                <a:latin typeface="メイリオ" panose="020B0604030504040204" pitchFamily="50" charset="-128"/>
                <a:ea typeface="メイリオ" panose="020B0604030504040204" pitchFamily="50" charset="-128"/>
                <a:cs typeface="Times New Roman" panose="02020603050405020304" pitchFamily="18" charset="0"/>
              </a:rPr>
              <a:t>（３）信用取引の建玉に相当するいわゆる本担保証券及び本担保現金は、分別管理の対象となりませ</a:t>
            </a:r>
            <a:endParaRPr lang="en-US" altLang="ja-JP" sz="18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269240" indent="-267970" algn="just">
              <a:lnSpc>
                <a:spcPct val="200000"/>
              </a:lnSpc>
              <a:spcAft>
                <a:spcPts val="0"/>
              </a:spcAft>
            </a:pPr>
            <a:r>
              <a:rPr lang="ja-JP" altLang="en-US" sz="1800" kern="100" dirty="0">
                <a:latin typeface="メイリオ" panose="020B0604030504040204" pitchFamily="50" charset="-128"/>
                <a:ea typeface="メイリオ" panose="020B0604030504040204" pitchFamily="50" charset="-128"/>
                <a:cs typeface="Times New Roman" panose="02020603050405020304" pitchFamily="18" charset="0"/>
              </a:rPr>
              <a:t>ん。これらは、契約により金融商品取引業者が消費できる性質のものであるため、分別管理の対象か</a:t>
            </a:r>
            <a:endParaRPr lang="en-US" altLang="ja-JP" sz="18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269240" indent="-267970" algn="just">
              <a:lnSpc>
                <a:spcPct val="200000"/>
              </a:lnSpc>
              <a:spcAft>
                <a:spcPts val="0"/>
              </a:spcAft>
            </a:pPr>
            <a:r>
              <a:rPr lang="ja-JP" altLang="en-US" sz="1800" kern="100" dirty="0">
                <a:latin typeface="メイリオ" panose="020B0604030504040204" pitchFamily="50" charset="-128"/>
                <a:ea typeface="メイリオ" panose="020B0604030504040204" pitchFamily="50" charset="-128"/>
                <a:cs typeface="Times New Roman" panose="02020603050405020304" pitchFamily="18" charset="0"/>
              </a:rPr>
              <a:t>ら除外されているためです。</a:t>
            </a:r>
          </a:p>
        </p:txBody>
      </p:sp>
      <p:sp>
        <p:nvSpPr>
          <p:cNvPr id="12" name="スライド番号プレースホルダー 11">
            <a:extLst>
              <a:ext uri="{FF2B5EF4-FFF2-40B4-BE49-F238E27FC236}">
                <a16:creationId xmlns="" xmlns:a16="http://schemas.microsoft.com/office/drawing/2014/main" id="{20650E32-0AFB-49AD-A1FD-C6C689A62C41}"/>
              </a:ext>
            </a:extLst>
          </p:cNvPr>
          <p:cNvSpPr>
            <a:spLocks noGrp="1"/>
          </p:cNvSpPr>
          <p:nvPr>
            <p:ph type="sldNum" sz="quarter" idx="12"/>
          </p:nvPr>
        </p:nvSpPr>
        <p:spPr>
          <a:xfrm>
            <a:off x="0" y="6492875"/>
            <a:ext cx="1312025" cy="365125"/>
          </a:xfrm>
        </p:spPr>
        <p:txBody>
          <a:bodyPr/>
          <a:lstStyle/>
          <a:p>
            <a:pPr algn="ctr"/>
            <a:r>
              <a:rPr lang="en-US" altLang="ja-JP" sz="1400" dirty="0"/>
              <a:t>17</a:t>
            </a:r>
            <a:endParaRPr lang="en-US" sz="1400" dirty="0"/>
          </a:p>
        </p:txBody>
      </p:sp>
      <p:pic>
        <p:nvPicPr>
          <p:cNvPr id="13" name="図 12">
            <a:extLst>
              <a:ext uri="{FF2B5EF4-FFF2-40B4-BE49-F238E27FC236}">
                <a16:creationId xmlns="" xmlns:a16="http://schemas.microsoft.com/office/drawing/2014/main" id="{2DE57610-EA3E-4605-BCE0-AFE3066B239B}"/>
              </a:ext>
            </a:extLst>
          </p:cNvPr>
          <p:cNvPicPr>
            <a:picLocks noChangeAspect="1"/>
          </p:cNvPicPr>
          <p:nvPr/>
        </p:nvPicPr>
        <p:blipFill>
          <a:blip r:embed="rId2"/>
          <a:stretch>
            <a:fillRect/>
          </a:stretch>
        </p:blipFill>
        <p:spPr>
          <a:xfrm>
            <a:off x="9844857" y="5777615"/>
            <a:ext cx="2206589" cy="539388"/>
          </a:xfrm>
          <a:prstGeom prst="rect">
            <a:avLst/>
          </a:prstGeom>
        </p:spPr>
      </p:pic>
    </p:spTree>
    <p:extLst>
      <p:ext uri="{BB962C8B-B14F-4D97-AF65-F5344CB8AC3E}">
        <p14:creationId xmlns:p14="http://schemas.microsoft.com/office/powerpoint/2010/main" val="42442177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 xmlns:a16="http://schemas.microsoft.com/office/drawing/2014/main" id="{290F85DF-3D70-4ED2-83D7-DCBD064B0993}"/>
              </a:ext>
            </a:extLst>
          </p:cNvPr>
          <p:cNvSpPr/>
          <p:nvPr/>
        </p:nvSpPr>
        <p:spPr>
          <a:xfrm>
            <a:off x="1170122" y="4300780"/>
            <a:ext cx="9946037" cy="5811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Subtitle 2">
            <a:extLst>
              <a:ext uri="{FF2B5EF4-FFF2-40B4-BE49-F238E27FC236}">
                <a16:creationId xmlns="" xmlns:a16="http://schemas.microsoft.com/office/drawing/2014/main" id="{5A98E287-62D1-4656-B15C-113E37501F83}"/>
              </a:ext>
            </a:extLst>
          </p:cNvPr>
          <p:cNvSpPr>
            <a:spLocks noGrp="1"/>
          </p:cNvSpPr>
          <p:nvPr>
            <p:ph type="subTitle" idx="1"/>
          </p:nvPr>
        </p:nvSpPr>
        <p:spPr>
          <a:xfrm>
            <a:off x="628214" y="409769"/>
            <a:ext cx="10777355" cy="630274"/>
          </a:xfrm>
        </p:spPr>
        <p:txBody>
          <a:bodyPr anchor="ctr">
            <a:noAutofit/>
          </a:bodyPr>
          <a:lstStyle/>
          <a:p>
            <a:pPr marL="269240" indent="-269240" algn="just">
              <a:spcAft>
                <a:spcPts val="0"/>
              </a:spcAft>
            </a:pPr>
            <a:r>
              <a:rPr lang="ja-JP" altLang="en-US" sz="2400" b="1" kern="100" dirty="0">
                <a:latin typeface="+mj-ea"/>
                <a:ea typeface="+mj-ea"/>
                <a:cs typeface="Times New Roman" panose="02020603050405020304" pitchFamily="18" charset="0"/>
              </a:rPr>
              <a:t>　</a:t>
            </a:r>
            <a:endParaRPr kumimoji="1" lang="en-US" sz="2400" dirty="0">
              <a:latin typeface="+mj-ea"/>
              <a:ea typeface="+mj-ea"/>
            </a:endParaRPr>
          </a:p>
        </p:txBody>
      </p:sp>
      <p:sp>
        <p:nvSpPr>
          <p:cNvPr id="7" name="テキスト ボックス 6">
            <a:extLst>
              <a:ext uri="{FF2B5EF4-FFF2-40B4-BE49-F238E27FC236}">
                <a16:creationId xmlns="" xmlns:a16="http://schemas.microsoft.com/office/drawing/2014/main" id="{8C27270F-0DFF-4E49-A4AB-5348619192AA}"/>
              </a:ext>
            </a:extLst>
          </p:cNvPr>
          <p:cNvSpPr txBox="1"/>
          <p:nvPr/>
        </p:nvSpPr>
        <p:spPr>
          <a:xfrm>
            <a:off x="628214" y="537540"/>
            <a:ext cx="10665673" cy="461665"/>
          </a:xfrm>
          <a:prstGeom prst="rect">
            <a:avLst/>
          </a:prstGeom>
          <a:noFill/>
        </p:spPr>
        <p:txBody>
          <a:bodyPr wrap="square" rtlCol="0">
            <a:spAutoFit/>
          </a:bodyPr>
          <a:lstStyle/>
          <a:p>
            <a:pPr marL="269240" indent="-269240" algn="just">
              <a:spcAft>
                <a:spcPts val="0"/>
              </a:spcAft>
            </a:pPr>
            <a:r>
              <a:rPr lang="en-US" altLang="ja-JP" sz="2400" b="1" kern="100" dirty="0">
                <a:solidFill>
                  <a:schemeClr val="accent1">
                    <a:lumMod val="75000"/>
                  </a:schemeClr>
                </a:solidFill>
                <a:latin typeface="メイリオ" panose="020B0604030504040204" pitchFamily="50" charset="-128"/>
                <a:ea typeface="メイリオ" panose="020B0604030504040204" pitchFamily="50" charset="-128"/>
                <a:cs typeface="Times New Roman" panose="02020603050405020304" pitchFamily="18" charset="0"/>
              </a:rPr>
              <a:t>5.2	</a:t>
            </a:r>
            <a:r>
              <a:rPr lang="ja-JP" altLang="en-US" sz="2400" b="1" kern="100" dirty="0">
                <a:solidFill>
                  <a:schemeClr val="accent1">
                    <a:lumMod val="75000"/>
                  </a:schemeClr>
                </a:solidFill>
                <a:latin typeface="メイリオ" panose="020B0604030504040204" pitchFamily="50" charset="-128"/>
                <a:ea typeface="メイリオ" panose="020B0604030504040204" pitchFamily="50" charset="-128"/>
                <a:cs typeface="Times New Roman" panose="02020603050405020304" pitchFamily="18" charset="0"/>
              </a:rPr>
              <a:t>信用取引の板取引</a:t>
            </a:r>
            <a:endParaRPr lang="ja-JP" altLang="ja-JP" sz="2400" kern="100" dirty="0">
              <a:solidFill>
                <a:schemeClr val="accent1">
                  <a:lumMod val="75000"/>
                </a:schemeClr>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2" name="テキスト ボックス 1">
            <a:extLst>
              <a:ext uri="{FF2B5EF4-FFF2-40B4-BE49-F238E27FC236}">
                <a16:creationId xmlns="" xmlns:a16="http://schemas.microsoft.com/office/drawing/2014/main" id="{B982C586-4FB9-4CB2-9AA3-15CAC37CF91F}"/>
              </a:ext>
            </a:extLst>
          </p:cNvPr>
          <p:cNvSpPr txBox="1"/>
          <p:nvPr/>
        </p:nvSpPr>
        <p:spPr>
          <a:xfrm>
            <a:off x="628214" y="1167814"/>
            <a:ext cx="10777355" cy="1246495"/>
          </a:xfrm>
          <a:prstGeom prst="rect">
            <a:avLst/>
          </a:prstGeom>
          <a:noFill/>
        </p:spPr>
        <p:txBody>
          <a:bodyPr wrap="square" rtlCol="0">
            <a:spAutoFit/>
          </a:bodyPr>
          <a:lstStyle/>
          <a:p>
            <a:pPr>
              <a:lnSpc>
                <a:spcPct val="200000"/>
              </a:lnSpc>
            </a:pPr>
            <a:r>
              <a:rPr lang="en-US" altLang="ja-JP" sz="2000" b="1" dirty="0">
                <a:latin typeface="メイリオ" panose="020B0604030504040204" pitchFamily="50" charset="-128"/>
                <a:ea typeface="メイリオ" panose="020B0604030504040204" pitchFamily="50" charset="-128"/>
              </a:rPr>
              <a:t>&lt;</a:t>
            </a:r>
            <a:r>
              <a:rPr lang="ja-JP" altLang="en-US" sz="2000" b="1" dirty="0">
                <a:latin typeface="+mn-ea"/>
                <a:ea typeface="+mn-ea"/>
              </a:rPr>
              <a:t>パブコメ結果</a:t>
            </a:r>
            <a:r>
              <a:rPr lang="en-US" altLang="ja-JP" sz="2000" b="1" dirty="0">
                <a:latin typeface="メイリオ" panose="020B0604030504040204" pitchFamily="50" charset="-128"/>
                <a:ea typeface="メイリオ" panose="020B0604030504040204" pitchFamily="50" charset="-128"/>
              </a:rPr>
              <a:t>&gt;</a:t>
            </a:r>
          </a:p>
          <a:p>
            <a:pPr>
              <a:lnSpc>
                <a:spcPct val="200000"/>
              </a:lnSpc>
            </a:pPr>
            <a:r>
              <a:rPr lang="ja-JP" altLang="en-US" sz="2000" dirty="0">
                <a:latin typeface="メイリオ" panose="020B0604030504040204" pitchFamily="50" charset="-128"/>
                <a:ea typeface="メイリオ" panose="020B0604030504040204" pitchFamily="50" charset="-128"/>
              </a:rPr>
              <a:t>信用取引については、板取引で行っても金商法上の市場認可は不要</a:t>
            </a:r>
            <a:r>
              <a:rPr lang="en-US" altLang="ja-JP" sz="2000" dirty="0">
                <a:latin typeface="メイリオ" panose="020B0604030504040204" pitchFamily="50" charset="-128"/>
                <a:ea typeface="メイリオ" panose="020B0604030504040204" pitchFamily="50" charset="-128"/>
              </a:rPr>
              <a:t>(38</a:t>
            </a:r>
            <a:r>
              <a:rPr lang="ja-JP" altLang="en-US" sz="2000" dirty="0">
                <a:latin typeface="メイリオ" panose="020B0604030504040204" pitchFamily="50" charset="-128"/>
                <a:ea typeface="メイリオ" panose="020B0604030504040204" pitchFamily="50" charset="-128"/>
              </a:rPr>
              <a:t>番</a:t>
            </a:r>
            <a:r>
              <a:rPr lang="en-US" altLang="ja-JP" sz="2000" dirty="0">
                <a:latin typeface="メイリオ" panose="020B0604030504040204" pitchFamily="50" charset="-128"/>
                <a:ea typeface="メイリオ" panose="020B0604030504040204" pitchFamily="50" charset="-128"/>
              </a:rPr>
              <a:t>)</a:t>
            </a:r>
          </a:p>
        </p:txBody>
      </p:sp>
      <p:sp>
        <p:nvSpPr>
          <p:cNvPr id="4" name="テキスト ボックス 3">
            <a:extLst>
              <a:ext uri="{FF2B5EF4-FFF2-40B4-BE49-F238E27FC236}">
                <a16:creationId xmlns="" xmlns:a16="http://schemas.microsoft.com/office/drawing/2014/main" id="{B8120B3A-55EE-4F8B-9777-248040D3FF9A}"/>
              </a:ext>
            </a:extLst>
          </p:cNvPr>
          <p:cNvSpPr txBox="1"/>
          <p:nvPr/>
        </p:nvSpPr>
        <p:spPr>
          <a:xfrm>
            <a:off x="632597" y="2857161"/>
            <a:ext cx="10661290" cy="2477601"/>
          </a:xfrm>
          <a:prstGeom prst="rect">
            <a:avLst/>
          </a:prstGeom>
          <a:noFill/>
        </p:spPr>
        <p:txBody>
          <a:bodyPr wrap="square" rtlCol="0">
            <a:spAutoFit/>
          </a:bodyPr>
          <a:lstStyle/>
          <a:p>
            <a:pPr marL="269240" indent="-267970" algn="just">
              <a:lnSpc>
                <a:spcPct val="200000"/>
              </a:lnSpc>
              <a:spcAft>
                <a:spcPts val="0"/>
              </a:spcAft>
            </a:pPr>
            <a:r>
              <a:rPr lang="en-US" altLang="ja-JP" sz="2000" b="1" kern="100" dirty="0">
                <a:latin typeface="メイリオ" panose="020B0604030504040204" pitchFamily="50" charset="-128"/>
                <a:ea typeface="メイリオ" panose="020B0604030504040204" pitchFamily="50" charset="-128"/>
                <a:cs typeface="Times New Roman" panose="02020603050405020304" pitchFamily="18" charset="0"/>
              </a:rPr>
              <a:t>&lt;</a:t>
            </a:r>
            <a:r>
              <a:rPr lang="ja-JP" altLang="en-US" sz="2000" b="1" kern="100" dirty="0">
                <a:latin typeface="メイリオ" panose="020B0604030504040204" pitchFamily="50" charset="-128"/>
                <a:ea typeface="メイリオ" panose="020B0604030504040204" pitchFamily="50" charset="-128"/>
                <a:cs typeface="Times New Roman" panose="02020603050405020304" pitchFamily="18" charset="0"/>
              </a:rPr>
              <a:t>背景・解説</a:t>
            </a:r>
            <a:r>
              <a:rPr lang="en-US" altLang="ja-JP" sz="2000" b="1" kern="100" dirty="0">
                <a:latin typeface="メイリオ" panose="020B0604030504040204" pitchFamily="50" charset="-128"/>
                <a:ea typeface="メイリオ" panose="020B0604030504040204" pitchFamily="50" charset="-128"/>
                <a:cs typeface="Times New Roman" panose="02020603050405020304" pitchFamily="18" charset="0"/>
              </a:rPr>
              <a:t>&gt;</a:t>
            </a:r>
          </a:p>
          <a:p>
            <a:pPr marL="269240" indent="-267970" algn="just">
              <a:lnSpc>
                <a:spcPct val="200000"/>
              </a:lnSpc>
              <a:spcAft>
                <a:spcPts val="0"/>
              </a:spcAft>
            </a:pPr>
            <a:r>
              <a:rPr lang="ja-JP" altLang="en-US" sz="2000" kern="100" dirty="0">
                <a:latin typeface="メイリオ" panose="020B0604030504040204" pitchFamily="50" charset="-128"/>
                <a:ea typeface="メイリオ" panose="020B0604030504040204" pitchFamily="50" charset="-128"/>
                <a:cs typeface="Times New Roman" panose="02020603050405020304" pitchFamily="18" charset="0"/>
              </a:rPr>
              <a:t>金商法上の取引ではなく当然と思われる。また</a:t>
            </a:r>
            <a:r>
              <a:rPr lang="en-US" altLang="ja-JP" sz="2000" kern="100" dirty="0">
                <a:latin typeface="メイリオ" panose="020B0604030504040204" pitchFamily="50" charset="-128"/>
                <a:ea typeface="メイリオ" panose="020B0604030504040204" pitchFamily="50" charset="-128"/>
                <a:cs typeface="Times New Roman" panose="02020603050405020304" pitchFamily="18" charset="0"/>
              </a:rPr>
              <a:t>PTS</a:t>
            </a:r>
            <a:r>
              <a:rPr lang="ja-JP" altLang="en-US" sz="2000" kern="100" dirty="0">
                <a:latin typeface="メイリオ" panose="020B0604030504040204" pitchFamily="50" charset="-128"/>
                <a:ea typeface="メイリオ" panose="020B0604030504040204" pitchFamily="50" charset="-128"/>
                <a:cs typeface="Times New Roman" panose="02020603050405020304" pitchFamily="18" charset="0"/>
              </a:rPr>
              <a:t>認可等も不要である。</a:t>
            </a:r>
          </a:p>
          <a:p>
            <a:pPr marL="269240" indent="-267970" algn="just">
              <a:lnSpc>
                <a:spcPct val="200000"/>
              </a:lnSpc>
              <a:spcAft>
                <a:spcPts val="0"/>
              </a:spcAft>
            </a:pPr>
            <a:r>
              <a:rPr lang="ja-JP" altLang="en-US" sz="2000" kern="100" dirty="0">
                <a:latin typeface="メイリオ" panose="020B0604030504040204" pitchFamily="50" charset="-128"/>
                <a:ea typeface="メイリオ" panose="020B0604030504040204" pitchFamily="50" charset="-128"/>
                <a:cs typeface="Times New Roman" panose="02020603050405020304" pitchFamily="18" charset="0"/>
              </a:rPr>
              <a:t>但し、暗号資産デリバティブでも市場取引としての規制はかからないので、特に信用取引</a:t>
            </a:r>
            <a:endParaRPr lang="en-US" altLang="ja-JP" sz="20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269240" indent="-267970" algn="just">
              <a:lnSpc>
                <a:spcPct val="200000"/>
              </a:lnSpc>
              <a:spcAft>
                <a:spcPts val="0"/>
              </a:spcAft>
            </a:pPr>
            <a:r>
              <a:rPr lang="ja-JP" altLang="en-US" sz="2000" kern="100" dirty="0">
                <a:latin typeface="メイリオ" panose="020B0604030504040204" pitchFamily="50" charset="-128"/>
                <a:ea typeface="メイリオ" panose="020B0604030504040204" pitchFamily="50" charset="-128"/>
                <a:cs typeface="Times New Roman" panose="02020603050405020304" pitchFamily="18" charset="0"/>
              </a:rPr>
              <a:t>が優位になるという訳ではないか。</a:t>
            </a:r>
          </a:p>
        </p:txBody>
      </p:sp>
      <p:sp>
        <p:nvSpPr>
          <p:cNvPr id="3" name="スライド番号プレースホルダー 2">
            <a:extLst>
              <a:ext uri="{FF2B5EF4-FFF2-40B4-BE49-F238E27FC236}">
                <a16:creationId xmlns="" xmlns:a16="http://schemas.microsoft.com/office/drawing/2014/main" id="{78207485-2FC8-4987-99AC-3DBB80B3A733}"/>
              </a:ext>
            </a:extLst>
          </p:cNvPr>
          <p:cNvSpPr>
            <a:spLocks noGrp="1"/>
          </p:cNvSpPr>
          <p:nvPr>
            <p:ph type="sldNum" sz="quarter" idx="12"/>
          </p:nvPr>
        </p:nvSpPr>
        <p:spPr>
          <a:xfrm>
            <a:off x="0" y="6472850"/>
            <a:ext cx="1312025" cy="365125"/>
          </a:xfrm>
        </p:spPr>
        <p:txBody>
          <a:bodyPr/>
          <a:lstStyle/>
          <a:p>
            <a:pPr algn="ctr"/>
            <a:r>
              <a:rPr lang="en-US" sz="1400" dirty="0"/>
              <a:t>1</a:t>
            </a:r>
            <a:r>
              <a:rPr lang="en-US" altLang="ja-JP" sz="1400" dirty="0"/>
              <a:t>8</a:t>
            </a:r>
            <a:endParaRPr lang="en-US" sz="1400" dirty="0"/>
          </a:p>
        </p:txBody>
      </p:sp>
      <p:pic>
        <p:nvPicPr>
          <p:cNvPr id="8" name="図 7">
            <a:extLst>
              <a:ext uri="{FF2B5EF4-FFF2-40B4-BE49-F238E27FC236}">
                <a16:creationId xmlns="" xmlns:a16="http://schemas.microsoft.com/office/drawing/2014/main" id="{D54B6951-BDD8-44CC-B02F-559062FA08D7}"/>
              </a:ext>
            </a:extLst>
          </p:cNvPr>
          <p:cNvPicPr>
            <a:picLocks noChangeAspect="1"/>
          </p:cNvPicPr>
          <p:nvPr/>
        </p:nvPicPr>
        <p:blipFill>
          <a:blip r:embed="rId2"/>
          <a:stretch>
            <a:fillRect/>
          </a:stretch>
        </p:blipFill>
        <p:spPr>
          <a:xfrm>
            <a:off x="9844857" y="5777615"/>
            <a:ext cx="2206589" cy="539388"/>
          </a:xfrm>
          <a:prstGeom prst="rect">
            <a:avLst/>
          </a:prstGeom>
        </p:spPr>
      </p:pic>
    </p:spTree>
    <p:extLst>
      <p:ext uri="{BB962C8B-B14F-4D97-AF65-F5344CB8AC3E}">
        <p14:creationId xmlns:p14="http://schemas.microsoft.com/office/powerpoint/2010/main" val="14472475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 xmlns:a16="http://schemas.microsoft.com/office/drawing/2014/main" id="{8A88088A-232F-49CD-BF6B-731EDD35AFB1}"/>
              </a:ext>
            </a:extLst>
          </p:cNvPr>
          <p:cNvSpPr>
            <a:spLocks noGrp="1"/>
          </p:cNvSpPr>
          <p:nvPr>
            <p:ph type="title"/>
          </p:nvPr>
        </p:nvSpPr>
        <p:spPr>
          <a:xfrm>
            <a:off x="1097280" y="286603"/>
            <a:ext cx="10058400" cy="847537"/>
          </a:xfrm>
        </p:spPr>
        <p:txBody>
          <a:bodyPr>
            <a:normAutofit/>
          </a:bodyPr>
          <a:lstStyle/>
          <a:p>
            <a:r>
              <a:rPr kumimoji="1" lang="ja-JP" altLang="en-US" sz="3600" dirty="0">
                <a:solidFill>
                  <a:schemeClr val="accent2">
                    <a:lumMod val="75000"/>
                  </a:schemeClr>
                </a:solidFill>
                <a:latin typeface="メイリオ" panose="020B0604030504040204" pitchFamily="50" charset="-128"/>
                <a:ea typeface="メイリオ" panose="020B0604030504040204" pitchFamily="50" charset="-128"/>
              </a:rPr>
              <a:t>目次</a:t>
            </a:r>
          </a:p>
        </p:txBody>
      </p:sp>
      <p:sp>
        <p:nvSpPr>
          <p:cNvPr id="4" name="正方形/長方形 3">
            <a:extLst>
              <a:ext uri="{FF2B5EF4-FFF2-40B4-BE49-F238E27FC236}">
                <a16:creationId xmlns="" xmlns:a16="http://schemas.microsoft.com/office/drawing/2014/main" id="{9A5D5DE5-6CF5-42EC-81D0-3378863F8F85}"/>
              </a:ext>
            </a:extLst>
          </p:cNvPr>
          <p:cNvSpPr/>
          <p:nvPr/>
        </p:nvSpPr>
        <p:spPr>
          <a:xfrm>
            <a:off x="1097280" y="1651591"/>
            <a:ext cx="10215762" cy="12050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Subtitle 2">
            <a:extLst>
              <a:ext uri="{FF2B5EF4-FFF2-40B4-BE49-F238E27FC236}">
                <a16:creationId xmlns="" xmlns:a16="http://schemas.microsoft.com/office/drawing/2014/main" id="{20F374A3-6495-43D7-BB14-2D06BE8F4DD3}"/>
              </a:ext>
            </a:extLst>
          </p:cNvPr>
          <p:cNvSpPr>
            <a:spLocks noGrp="1"/>
          </p:cNvSpPr>
          <p:nvPr>
            <p:ph idx="1"/>
          </p:nvPr>
        </p:nvSpPr>
        <p:spPr>
          <a:xfrm>
            <a:off x="1096962" y="1596452"/>
            <a:ext cx="10058400" cy="4057827"/>
          </a:xfrm>
        </p:spPr>
        <p:txBody>
          <a:bodyPr>
            <a:normAutofit/>
          </a:bodyPr>
          <a:lstStyle/>
          <a:p>
            <a:pPr marL="269240" indent="-269240" algn="just">
              <a:spcAft>
                <a:spcPts val="0"/>
              </a:spcAft>
            </a:pPr>
            <a:r>
              <a:rPr lang="en-US" altLang="ja-JP" sz="2800" b="1"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1.	</a:t>
            </a:r>
            <a:r>
              <a:rPr lang="ja-JP" altLang="en-US" sz="2800" b="1"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　</a:t>
            </a:r>
            <a:r>
              <a:rPr lang="ja-JP" altLang="ja-JP" sz="2800" b="1"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暗号資産デリバティブ取引等規制の概要</a:t>
            </a:r>
          </a:p>
          <a:p>
            <a:endParaRPr kumimoji="1" lang="en-US" sz="2800" b="1" dirty="0">
              <a:solidFill>
                <a:schemeClr val="tx1"/>
              </a:solidFill>
              <a:latin typeface="メイリオ" panose="020B0604030504040204" pitchFamily="50" charset="-128"/>
              <a:ea typeface="メイリオ" panose="020B0604030504040204" pitchFamily="50" charset="-128"/>
            </a:endParaRPr>
          </a:p>
        </p:txBody>
      </p:sp>
      <p:sp>
        <p:nvSpPr>
          <p:cNvPr id="7" name="Subtitle 2">
            <a:extLst>
              <a:ext uri="{FF2B5EF4-FFF2-40B4-BE49-F238E27FC236}">
                <a16:creationId xmlns="" xmlns:a16="http://schemas.microsoft.com/office/drawing/2014/main" id="{1E53E486-7B8F-416C-89A5-34D09994EED2}"/>
              </a:ext>
            </a:extLst>
          </p:cNvPr>
          <p:cNvSpPr txBox="1">
            <a:spLocks/>
          </p:cNvSpPr>
          <p:nvPr/>
        </p:nvSpPr>
        <p:spPr>
          <a:xfrm>
            <a:off x="1096962" y="2308199"/>
            <a:ext cx="10777355" cy="630274"/>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pPr marL="268288" indent="-268288" algn="just">
              <a:spcAft>
                <a:spcPts val="0"/>
              </a:spcAft>
            </a:pPr>
            <a:r>
              <a:rPr lang="en-US" altLang="ja-JP" sz="2800" b="1"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2.	</a:t>
            </a:r>
            <a:r>
              <a:rPr lang="ja-JP" altLang="en-US" sz="2800" b="1"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　暗号資産信用取引規制の概要</a:t>
            </a:r>
            <a:endParaRPr lang="en-US" sz="2800" b="1" dirty="0">
              <a:solidFill>
                <a:schemeClr val="tx1"/>
              </a:solidFill>
              <a:latin typeface="メイリオ" panose="020B0604030504040204" pitchFamily="50" charset="-128"/>
              <a:ea typeface="メイリオ" panose="020B0604030504040204" pitchFamily="50" charset="-128"/>
            </a:endParaRPr>
          </a:p>
        </p:txBody>
      </p:sp>
      <p:sp>
        <p:nvSpPr>
          <p:cNvPr id="9" name="Subtitle 2">
            <a:extLst>
              <a:ext uri="{FF2B5EF4-FFF2-40B4-BE49-F238E27FC236}">
                <a16:creationId xmlns="" xmlns:a16="http://schemas.microsoft.com/office/drawing/2014/main" id="{055CFA95-C70E-4C34-8F81-F45315C3A23C}"/>
              </a:ext>
            </a:extLst>
          </p:cNvPr>
          <p:cNvSpPr txBox="1">
            <a:spLocks/>
          </p:cNvSpPr>
          <p:nvPr/>
        </p:nvSpPr>
        <p:spPr>
          <a:xfrm>
            <a:off x="1096962" y="3012643"/>
            <a:ext cx="10777355" cy="630274"/>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pPr marL="269240" indent="-269240" algn="just">
              <a:spcAft>
                <a:spcPts val="0"/>
              </a:spcAft>
              <a:buClr>
                <a:srgbClr val="1CADE4"/>
              </a:buClr>
            </a:pPr>
            <a:r>
              <a:rPr lang="en-US" altLang="ja-JP" sz="2800" b="1"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3.</a:t>
            </a:r>
            <a:r>
              <a:rPr lang="ja-JP" altLang="en-US" sz="2800" b="1"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　　パブリックコメントの結果 </a:t>
            </a:r>
            <a:endParaRPr lang="en-US" altLang="ja-JP" sz="2800" b="1"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a:p>
            <a:pPr marL="269240" indent="-269240" algn="just">
              <a:spcAft>
                <a:spcPts val="0"/>
              </a:spcAft>
              <a:buClr>
                <a:srgbClr val="1CADE4"/>
              </a:buClr>
            </a:pPr>
            <a:r>
              <a:rPr lang="ja-JP" altLang="en-US" sz="2800" b="1"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　　　　　　　</a:t>
            </a:r>
            <a:r>
              <a:rPr lang="en-US" altLang="ja-JP" sz="2800" b="1"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 </a:t>
            </a:r>
            <a:r>
              <a:rPr lang="ja-JP" altLang="en-US" sz="2800" b="1"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暗号資産デリバティブ・信用取引共通部分</a:t>
            </a:r>
            <a:endParaRPr lang="en-US" altLang="ja-JP" sz="2800" b="1" dirty="0">
              <a:solidFill>
                <a:schemeClr val="tx1"/>
              </a:solidFill>
              <a:latin typeface="メイリオ" panose="020B0604030504040204" pitchFamily="50" charset="-128"/>
              <a:ea typeface="メイリオ" panose="020B0604030504040204" pitchFamily="50" charset="-128"/>
            </a:endParaRPr>
          </a:p>
          <a:p>
            <a:pPr marL="268288" indent="-268288" algn="just">
              <a:spcAft>
                <a:spcPts val="0"/>
              </a:spcAft>
            </a:pPr>
            <a:endParaRPr lang="en-US" sz="2800" b="1" dirty="0">
              <a:solidFill>
                <a:schemeClr val="tx1"/>
              </a:solidFill>
              <a:latin typeface="メイリオ" panose="020B0604030504040204" pitchFamily="50" charset="-128"/>
              <a:ea typeface="メイリオ" panose="020B0604030504040204" pitchFamily="50" charset="-128"/>
            </a:endParaRPr>
          </a:p>
        </p:txBody>
      </p:sp>
      <p:sp>
        <p:nvSpPr>
          <p:cNvPr id="10" name="Subtitle 2">
            <a:extLst>
              <a:ext uri="{FF2B5EF4-FFF2-40B4-BE49-F238E27FC236}">
                <a16:creationId xmlns="" xmlns:a16="http://schemas.microsoft.com/office/drawing/2014/main" id="{8AE9B1C3-05AC-46A4-8CFB-66542BDED7BA}"/>
              </a:ext>
            </a:extLst>
          </p:cNvPr>
          <p:cNvSpPr txBox="1">
            <a:spLocks/>
          </p:cNvSpPr>
          <p:nvPr/>
        </p:nvSpPr>
        <p:spPr>
          <a:xfrm>
            <a:off x="1096962" y="4160368"/>
            <a:ext cx="10777355" cy="630274"/>
          </a:xfrm>
          <a:prstGeom prst="rect">
            <a:avLst/>
          </a:prstGeom>
        </p:spPr>
        <p:txBody>
          <a:bodyPr vert="horz" lIns="0" tIns="45720" rIns="0" bIns="45720" rtlCol="0" anchor="ctr">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pPr marL="269240" indent="-269240" algn="just">
              <a:spcAft>
                <a:spcPts val="0"/>
              </a:spcAft>
            </a:pPr>
            <a:r>
              <a:rPr lang="en-US" altLang="ja-JP" sz="2800" b="1"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4.</a:t>
            </a:r>
            <a:r>
              <a:rPr lang="en-US" altLang="ja-JP" sz="2400" b="1"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	</a:t>
            </a:r>
            <a:r>
              <a:rPr lang="ja-JP" altLang="en-US" sz="2400" b="1"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　</a:t>
            </a:r>
            <a:r>
              <a:rPr lang="ja-JP" altLang="en-US" sz="2800" b="1"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パブリックコメントの結果 </a:t>
            </a:r>
            <a:r>
              <a:rPr lang="en-US" altLang="ja-JP" sz="2800" b="1"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 </a:t>
            </a:r>
            <a:r>
              <a:rPr lang="ja-JP" altLang="en-US" sz="2800" b="1"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暗号資産デリバティブ　　</a:t>
            </a:r>
            <a:endParaRPr lang="en-US" sz="2800" b="1" dirty="0">
              <a:solidFill>
                <a:schemeClr val="tx1"/>
              </a:solidFill>
              <a:latin typeface="メイリオ" panose="020B0604030504040204" pitchFamily="50" charset="-128"/>
              <a:ea typeface="メイリオ" panose="020B0604030504040204" pitchFamily="50" charset="-128"/>
            </a:endParaRPr>
          </a:p>
        </p:txBody>
      </p:sp>
      <p:sp>
        <p:nvSpPr>
          <p:cNvPr id="12" name="Subtitle 2">
            <a:extLst>
              <a:ext uri="{FF2B5EF4-FFF2-40B4-BE49-F238E27FC236}">
                <a16:creationId xmlns="" xmlns:a16="http://schemas.microsoft.com/office/drawing/2014/main" id="{41223BDF-7AA6-48EB-8A41-86C24E9A5884}"/>
              </a:ext>
            </a:extLst>
          </p:cNvPr>
          <p:cNvSpPr txBox="1">
            <a:spLocks/>
          </p:cNvSpPr>
          <p:nvPr/>
        </p:nvSpPr>
        <p:spPr>
          <a:xfrm>
            <a:off x="1096962" y="5013449"/>
            <a:ext cx="10777355" cy="630274"/>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pPr marL="269240" indent="-269240" algn="just">
              <a:spcAft>
                <a:spcPts val="0"/>
              </a:spcAft>
            </a:pPr>
            <a:r>
              <a:rPr lang="en-US" altLang="ja-JP" sz="2800" b="1"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5.	</a:t>
            </a:r>
            <a:r>
              <a:rPr lang="ja-JP" altLang="en-US" sz="2400" b="1" kern="100" dirty="0">
                <a:solidFill>
                  <a:schemeClr val="tx1"/>
                </a:solidFill>
                <a:latin typeface="+mj-ea"/>
                <a:ea typeface="+mj-ea"/>
                <a:cs typeface="Times New Roman" panose="02020603050405020304" pitchFamily="18" charset="0"/>
              </a:rPr>
              <a:t>　 </a:t>
            </a:r>
            <a:r>
              <a:rPr lang="ja-JP" altLang="en-US" sz="2800" b="1"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パブリックコメントの結果 </a:t>
            </a:r>
            <a:r>
              <a:rPr lang="en-US" altLang="ja-JP" sz="2800" b="1"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 </a:t>
            </a:r>
            <a:r>
              <a:rPr lang="ja-JP" altLang="en-US" sz="2800" b="1"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暗号資産信用取引</a:t>
            </a:r>
            <a:endParaRPr lang="en-US" sz="2800" b="1" dirty="0">
              <a:solidFill>
                <a:schemeClr val="tx1"/>
              </a:solidFill>
              <a:latin typeface="メイリオ" panose="020B0604030504040204" pitchFamily="50" charset="-128"/>
              <a:ea typeface="メイリオ" panose="020B0604030504040204" pitchFamily="50" charset="-128"/>
            </a:endParaRPr>
          </a:p>
        </p:txBody>
      </p:sp>
      <p:sp>
        <p:nvSpPr>
          <p:cNvPr id="13" name="スライド番号プレースホルダー 12">
            <a:extLst>
              <a:ext uri="{FF2B5EF4-FFF2-40B4-BE49-F238E27FC236}">
                <a16:creationId xmlns="" xmlns:a16="http://schemas.microsoft.com/office/drawing/2014/main" id="{7E58CD9C-64B4-4EBC-9261-3DF623F25FCB}"/>
              </a:ext>
            </a:extLst>
          </p:cNvPr>
          <p:cNvSpPr>
            <a:spLocks noGrp="1"/>
          </p:cNvSpPr>
          <p:nvPr>
            <p:ph type="sldNum" sz="quarter" idx="12"/>
          </p:nvPr>
        </p:nvSpPr>
        <p:spPr>
          <a:xfrm>
            <a:off x="0" y="6492875"/>
            <a:ext cx="1312025" cy="365125"/>
          </a:xfrm>
        </p:spPr>
        <p:txBody>
          <a:bodyPr/>
          <a:lstStyle/>
          <a:p>
            <a:pPr algn="ctr"/>
            <a:r>
              <a:rPr lang="en-US" sz="1400" dirty="0"/>
              <a:t>1</a:t>
            </a:r>
          </a:p>
        </p:txBody>
      </p:sp>
      <p:pic>
        <p:nvPicPr>
          <p:cNvPr id="14" name="図 13">
            <a:extLst>
              <a:ext uri="{FF2B5EF4-FFF2-40B4-BE49-F238E27FC236}">
                <a16:creationId xmlns="" xmlns:a16="http://schemas.microsoft.com/office/drawing/2014/main" id="{091DC70C-D8DB-43FF-B776-D9B22C6A2BF7}"/>
              </a:ext>
            </a:extLst>
          </p:cNvPr>
          <p:cNvPicPr>
            <a:picLocks noChangeAspect="1"/>
          </p:cNvPicPr>
          <p:nvPr/>
        </p:nvPicPr>
        <p:blipFill>
          <a:blip r:embed="rId2"/>
          <a:stretch>
            <a:fillRect/>
          </a:stretch>
        </p:blipFill>
        <p:spPr>
          <a:xfrm>
            <a:off x="9844857" y="5777615"/>
            <a:ext cx="2206589" cy="539388"/>
          </a:xfrm>
          <a:prstGeom prst="rect">
            <a:avLst/>
          </a:prstGeom>
        </p:spPr>
      </p:pic>
      <p:sp>
        <p:nvSpPr>
          <p:cNvPr id="16" name="動作設定ボタン: 空白 15">
            <a:hlinkClick r:id="rId3" action="ppaction://hlinksldjump" highlightClick="1"/>
            <a:extLst>
              <a:ext uri="{FF2B5EF4-FFF2-40B4-BE49-F238E27FC236}">
                <a16:creationId xmlns="" xmlns:a16="http://schemas.microsoft.com/office/drawing/2014/main" id="{65564C1C-16DD-43A7-A252-B5959E5349B4}"/>
              </a:ext>
            </a:extLst>
          </p:cNvPr>
          <p:cNvSpPr/>
          <p:nvPr/>
        </p:nvSpPr>
        <p:spPr>
          <a:xfrm>
            <a:off x="1154243" y="1473116"/>
            <a:ext cx="7899816" cy="630274"/>
          </a:xfrm>
          <a:prstGeom prst="actionButtonBlank">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動作設定ボタン: 空白 16">
            <a:hlinkClick r:id="rId4" action="ppaction://hlinksldjump" highlightClick="1"/>
            <a:extLst>
              <a:ext uri="{FF2B5EF4-FFF2-40B4-BE49-F238E27FC236}">
                <a16:creationId xmlns="" xmlns:a16="http://schemas.microsoft.com/office/drawing/2014/main" id="{BCD8E3EC-2BBF-4088-9F93-510ED8EF513F}"/>
              </a:ext>
            </a:extLst>
          </p:cNvPr>
          <p:cNvSpPr/>
          <p:nvPr/>
        </p:nvSpPr>
        <p:spPr>
          <a:xfrm>
            <a:off x="1312025" y="2308199"/>
            <a:ext cx="5763332" cy="397526"/>
          </a:xfrm>
          <a:prstGeom prst="actionButtonBlank">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動作設定ボタン: 空白 17">
            <a:hlinkClick r:id="rId5" action="ppaction://hlinksldjump" highlightClick="1"/>
            <a:extLst>
              <a:ext uri="{FF2B5EF4-FFF2-40B4-BE49-F238E27FC236}">
                <a16:creationId xmlns="" xmlns:a16="http://schemas.microsoft.com/office/drawing/2014/main" id="{CD55C33B-02EF-4706-B611-116DD46C5F2F}"/>
              </a:ext>
            </a:extLst>
          </p:cNvPr>
          <p:cNvSpPr/>
          <p:nvPr/>
        </p:nvSpPr>
        <p:spPr>
          <a:xfrm>
            <a:off x="1312025" y="3012643"/>
            <a:ext cx="9660775" cy="924918"/>
          </a:xfrm>
          <a:prstGeom prst="actionButtonBlank">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動作設定ボタン: 空白 18">
            <a:hlinkClick r:id="rId6" action="ppaction://hlinksldjump" highlightClick="1"/>
            <a:extLst>
              <a:ext uri="{FF2B5EF4-FFF2-40B4-BE49-F238E27FC236}">
                <a16:creationId xmlns="" xmlns:a16="http://schemas.microsoft.com/office/drawing/2014/main" id="{B23A34F7-6F5C-4FE0-93D6-BAC7AA8DAA04}"/>
              </a:ext>
            </a:extLst>
          </p:cNvPr>
          <p:cNvSpPr/>
          <p:nvPr/>
        </p:nvSpPr>
        <p:spPr>
          <a:xfrm>
            <a:off x="1312025" y="4242216"/>
            <a:ext cx="9413437" cy="446326"/>
          </a:xfrm>
          <a:prstGeom prst="actionButtonBlank">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動作設定ボタン: 空白 19">
            <a:hlinkClick r:id="rId7" action="ppaction://hlinksldjump" highlightClick="1"/>
            <a:extLst>
              <a:ext uri="{FF2B5EF4-FFF2-40B4-BE49-F238E27FC236}">
                <a16:creationId xmlns="" xmlns:a16="http://schemas.microsoft.com/office/drawing/2014/main" id="{B98A590B-477A-4045-B7E6-D28B081B5FA8}"/>
              </a:ext>
            </a:extLst>
          </p:cNvPr>
          <p:cNvSpPr/>
          <p:nvPr/>
        </p:nvSpPr>
        <p:spPr>
          <a:xfrm>
            <a:off x="1312025" y="5002893"/>
            <a:ext cx="8626454" cy="524245"/>
          </a:xfrm>
          <a:prstGeom prst="actionButtonBlank">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0082581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a:extLst>
              <a:ext uri="{FF2B5EF4-FFF2-40B4-BE49-F238E27FC236}">
                <a16:creationId xmlns="" xmlns:a16="http://schemas.microsoft.com/office/drawing/2014/main" id="{BEC5A31F-7237-48B2-A1FE-5EF5F6D087D7}"/>
              </a:ext>
            </a:extLst>
          </p:cNvPr>
          <p:cNvSpPr/>
          <p:nvPr/>
        </p:nvSpPr>
        <p:spPr>
          <a:xfrm>
            <a:off x="1191754" y="4316315"/>
            <a:ext cx="10010729" cy="5200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Subtitle 2">
            <a:extLst>
              <a:ext uri="{FF2B5EF4-FFF2-40B4-BE49-F238E27FC236}">
                <a16:creationId xmlns="" xmlns:a16="http://schemas.microsoft.com/office/drawing/2014/main" id="{5A98E287-62D1-4656-B15C-113E37501F83}"/>
              </a:ext>
            </a:extLst>
          </p:cNvPr>
          <p:cNvSpPr>
            <a:spLocks noGrp="1"/>
          </p:cNvSpPr>
          <p:nvPr>
            <p:ph type="subTitle" idx="1"/>
          </p:nvPr>
        </p:nvSpPr>
        <p:spPr>
          <a:xfrm>
            <a:off x="628214" y="291106"/>
            <a:ext cx="10777355" cy="630274"/>
          </a:xfrm>
        </p:spPr>
        <p:txBody>
          <a:bodyPr>
            <a:normAutofit/>
          </a:bodyPr>
          <a:lstStyle/>
          <a:p>
            <a:pPr marL="269240" indent="-269240" algn="just">
              <a:spcAft>
                <a:spcPts val="0"/>
              </a:spcAft>
            </a:pPr>
            <a:r>
              <a:rPr lang="en-US" altLang="ja-JP" sz="2800" b="1" kern="100" dirty="0">
                <a:solidFill>
                  <a:schemeClr val="accent2">
                    <a:lumMod val="75000"/>
                  </a:schemeClr>
                </a:solidFill>
                <a:latin typeface="メイリオ" panose="020B0604030504040204" pitchFamily="50" charset="-128"/>
                <a:ea typeface="メイリオ" panose="020B0604030504040204" pitchFamily="50" charset="-128"/>
                <a:cs typeface="Times New Roman" panose="02020603050405020304" pitchFamily="18" charset="0"/>
              </a:rPr>
              <a:t>1	</a:t>
            </a:r>
            <a:r>
              <a:rPr lang="ja-JP" altLang="en-US" sz="2800" b="1" kern="100" dirty="0">
                <a:solidFill>
                  <a:schemeClr val="accent2">
                    <a:lumMod val="75000"/>
                  </a:schemeClr>
                </a:solidFill>
                <a:latin typeface="メイリオ" panose="020B0604030504040204" pitchFamily="50" charset="-128"/>
                <a:ea typeface="メイリオ" panose="020B0604030504040204" pitchFamily="50" charset="-128"/>
                <a:cs typeface="Times New Roman" panose="02020603050405020304" pitchFamily="18" charset="0"/>
              </a:rPr>
              <a:t>　</a:t>
            </a:r>
            <a:r>
              <a:rPr lang="ja-JP" altLang="ja-JP" sz="2800" b="1" kern="100" dirty="0">
                <a:solidFill>
                  <a:schemeClr val="accent2">
                    <a:lumMod val="75000"/>
                  </a:schemeClr>
                </a:solidFill>
                <a:latin typeface="メイリオ" panose="020B0604030504040204" pitchFamily="50" charset="-128"/>
                <a:ea typeface="メイリオ" panose="020B0604030504040204" pitchFamily="50" charset="-128"/>
                <a:cs typeface="Times New Roman" panose="02020603050405020304" pitchFamily="18" charset="0"/>
              </a:rPr>
              <a:t>暗号資産</a:t>
            </a:r>
            <a:r>
              <a:rPr lang="ja-JP" altLang="ja-JP" sz="2800" b="1" kern="100" dirty="0" smtClean="0">
                <a:solidFill>
                  <a:schemeClr val="accent2">
                    <a:lumMod val="75000"/>
                  </a:schemeClr>
                </a:solidFill>
                <a:latin typeface="メイリオ" panose="020B0604030504040204" pitchFamily="50" charset="-128"/>
                <a:ea typeface="メイリオ" panose="020B0604030504040204" pitchFamily="50" charset="-128"/>
                <a:cs typeface="Times New Roman" panose="02020603050405020304" pitchFamily="18" charset="0"/>
              </a:rPr>
              <a:t>デリバティブ規制</a:t>
            </a:r>
            <a:r>
              <a:rPr lang="ja-JP" altLang="ja-JP" sz="2800" b="1" kern="100" dirty="0">
                <a:solidFill>
                  <a:schemeClr val="accent2">
                    <a:lumMod val="75000"/>
                  </a:schemeClr>
                </a:solidFill>
                <a:latin typeface="メイリオ" panose="020B0604030504040204" pitchFamily="50" charset="-128"/>
                <a:ea typeface="メイリオ" panose="020B0604030504040204" pitchFamily="50" charset="-128"/>
                <a:cs typeface="Times New Roman" panose="02020603050405020304" pitchFamily="18" charset="0"/>
              </a:rPr>
              <a:t>の概要</a:t>
            </a:r>
            <a:endParaRPr lang="ja-JP" altLang="ja-JP" sz="2800" kern="100" dirty="0">
              <a:solidFill>
                <a:schemeClr val="accent2">
                  <a:lumMod val="75000"/>
                </a:schemeClr>
              </a:solidFill>
              <a:latin typeface="メイリオ" panose="020B0604030504040204" pitchFamily="50" charset="-128"/>
              <a:ea typeface="メイリオ" panose="020B0604030504040204" pitchFamily="50" charset="-128"/>
              <a:cs typeface="Times New Roman" panose="02020603050405020304" pitchFamily="18" charset="0"/>
            </a:endParaRPr>
          </a:p>
          <a:p>
            <a:endParaRPr kumimoji="1" lang="en-US" sz="2800" dirty="0">
              <a:solidFill>
                <a:schemeClr val="accent2">
                  <a:lumMod val="75000"/>
                </a:schemeClr>
              </a:solidFill>
              <a:latin typeface="メイリオ" panose="020B0604030504040204" pitchFamily="50" charset="-128"/>
              <a:ea typeface="メイリオ" panose="020B0604030504040204" pitchFamily="50" charset="-128"/>
            </a:endParaRPr>
          </a:p>
        </p:txBody>
      </p:sp>
      <p:sp>
        <p:nvSpPr>
          <p:cNvPr id="7" name="テキスト ボックス 6">
            <a:extLst>
              <a:ext uri="{FF2B5EF4-FFF2-40B4-BE49-F238E27FC236}">
                <a16:creationId xmlns="" xmlns:a16="http://schemas.microsoft.com/office/drawing/2014/main" id="{8C27270F-0DFF-4E49-A4AB-5348619192AA}"/>
              </a:ext>
            </a:extLst>
          </p:cNvPr>
          <p:cNvSpPr txBox="1"/>
          <p:nvPr/>
        </p:nvSpPr>
        <p:spPr>
          <a:xfrm>
            <a:off x="628214" y="1040043"/>
            <a:ext cx="10665673" cy="5132174"/>
          </a:xfrm>
          <a:prstGeom prst="rect">
            <a:avLst/>
          </a:prstGeom>
          <a:noFill/>
        </p:spPr>
        <p:txBody>
          <a:bodyPr wrap="square" rtlCol="0">
            <a:spAutoFit/>
          </a:bodyPr>
          <a:lstStyle/>
          <a:p>
            <a:pPr marL="342900" indent="-342900">
              <a:lnSpc>
                <a:spcPct val="150000"/>
              </a:lnSpc>
              <a:buFont typeface="Wingdings" panose="05000000000000000000" pitchFamily="2" charset="2"/>
              <a:buChar char="Ø"/>
            </a:pPr>
            <a:r>
              <a:rPr lang="ja-JP" altLang="ja-JP" sz="2000" b="1" dirty="0">
                <a:latin typeface="メイリオ" panose="020B0604030504040204" pitchFamily="50" charset="-128"/>
                <a:ea typeface="メイリオ" panose="020B0604030504040204" pitchFamily="50" charset="-128"/>
              </a:rPr>
              <a:t>金商法改正前</a:t>
            </a:r>
            <a:r>
              <a:rPr lang="en-US" altLang="ja-JP" sz="2000" dirty="0">
                <a:latin typeface="メイリオ" panose="020B0604030504040204" pitchFamily="50" charset="-128"/>
                <a:ea typeface="メイリオ" panose="020B0604030504040204" pitchFamily="50" charset="-128"/>
              </a:rPr>
              <a:t/>
            </a:r>
            <a:br>
              <a:rPr lang="en-US" altLang="ja-JP" sz="2000" dirty="0">
                <a:latin typeface="メイリオ" panose="020B0604030504040204" pitchFamily="50" charset="-128"/>
                <a:ea typeface="メイリオ" panose="020B0604030504040204" pitchFamily="50" charset="-128"/>
              </a:rPr>
            </a:br>
            <a:r>
              <a:rPr lang="ja-JP" altLang="ja-JP" sz="2000" dirty="0">
                <a:latin typeface="メイリオ" panose="020B0604030504040204" pitchFamily="50" charset="-128"/>
                <a:ea typeface="メイリオ" panose="020B0604030504040204" pitchFamily="50" charset="-128"/>
              </a:rPr>
              <a:t>暗号資産等を原資産とするデリバティブは金商法上の｢デリバティブ｣に含まれておらず、特段の規制は設けられて</a:t>
            </a:r>
            <a:r>
              <a:rPr lang="ja-JP" altLang="en-US" sz="2000" dirty="0">
                <a:latin typeface="メイリオ" panose="020B0604030504040204" pitchFamily="50" charset="-128"/>
                <a:ea typeface="メイリオ" panose="020B0604030504040204" pitchFamily="50" charset="-128"/>
              </a:rPr>
              <a:t>いない</a:t>
            </a:r>
            <a:r>
              <a:rPr lang="ja-JP" altLang="ja-JP" sz="2000" dirty="0">
                <a:latin typeface="メイリオ" panose="020B0604030504040204" pitchFamily="50" charset="-128"/>
                <a:ea typeface="メイリオ" panose="020B0604030504040204" pitchFamily="50" charset="-128"/>
              </a:rPr>
              <a:t>。</a:t>
            </a:r>
          </a:p>
          <a:p>
            <a:pPr>
              <a:lnSpc>
                <a:spcPct val="150000"/>
              </a:lnSpc>
            </a:pPr>
            <a:r>
              <a:rPr lang="ja-JP" altLang="en-US" sz="2000" dirty="0">
                <a:latin typeface="メイリオ" panose="020B0604030504040204" pitchFamily="50" charset="-128"/>
                <a:ea typeface="メイリオ" panose="020B0604030504040204" pitchFamily="50" charset="-128"/>
              </a:rPr>
              <a:t>　 </a:t>
            </a:r>
            <a:r>
              <a:rPr lang="ja-JP" altLang="ja-JP" sz="2000" dirty="0">
                <a:latin typeface="メイリオ" panose="020B0604030504040204" pitchFamily="50" charset="-128"/>
                <a:ea typeface="メイリオ" panose="020B0604030504040204" pitchFamily="50" charset="-128"/>
              </a:rPr>
              <a:t>ただ、自主規制</a:t>
            </a:r>
            <a:r>
              <a:rPr lang="ja-JP" altLang="ja-JP" sz="2000" dirty="0" smtClean="0">
                <a:latin typeface="メイリオ" panose="020B0604030504040204" pitchFamily="50" charset="-128"/>
                <a:ea typeface="メイリオ" panose="020B0604030504040204" pitchFamily="50" charset="-128"/>
              </a:rPr>
              <a:t>団体</a:t>
            </a:r>
            <a:r>
              <a:rPr lang="en-US" altLang="ja-JP" sz="2000" dirty="0" smtClean="0">
                <a:latin typeface="メイリオ" panose="020B0604030504040204" pitchFamily="50" charset="-128"/>
                <a:ea typeface="メイリオ" panose="020B0604030504040204" pitchFamily="50" charset="-128"/>
              </a:rPr>
              <a:t>(JVCEA)</a:t>
            </a:r>
            <a:r>
              <a:rPr lang="ja-JP" altLang="ja-JP" sz="2000" dirty="0" smtClean="0">
                <a:latin typeface="メイリオ" panose="020B0604030504040204" pitchFamily="50" charset="-128"/>
                <a:ea typeface="メイリオ" panose="020B0604030504040204" pitchFamily="50" charset="-128"/>
              </a:rPr>
              <a:t>の</a:t>
            </a:r>
            <a:r>
              <a:rPr lang="ja-JP" altLang="ja-JP" sz="2000" dirty="0">
                <a:latin typeface="メイリオ" panose="020B0604030504040204" pitchFamily="50" charset="-128"/>
                <a:ea typeface="メイリオ" panose="020B0604030504040204" pitchFamily="50" charset="-128"/>
              </a:rPr>
              <a:t>自主規制でレバレッジ比率は</a:t>
            </a:r>
            <a:r>
              <a:rPr lang="en-US" altLang="ja-JP" sz="2000" dirty="0">
                <a:latin typeface="メイリオ" panose="020B0604030504040204" pitchFamily="50" charset="-128"/>
                <a:ea typeface="メイリオ" panose="020B0604030504040204" pitchFamily="50" charset="-128"/>
              </a:rPr>
              <a:t>4</a:t>
            </a:r>
            <a:r>
              <a:rPr lang="ja-JP" altLang="ja-JP" sz="2000" dirty="0">
                <a:latin typeface="メイリオ" panose="020B0604030504040204" pitchFamily="50" charset="-128"/>
                <a:ea typeface="メイリオ" panose="020B0604030504040204" pitchFamily="50" charset="-128"/>
              </a:rPr>
              <a:t>倍とされてい</a:t>
            </a:r>
            <a:r>
              <a:rPr lang="ja-JP" altLang="en-US" sz="2000" dirty="0">
                <a:latin typeface="メイリオ" panose="020B0604030504040204" pitchFamily="50" charset="-128"/>
                <a:ea typeface="メイリオ" panose="020B0604030504040204" pitchFamily="50" charset="-128"/>
              </a:rPr>
              <a:t>た</a:t>
            </a:r>
            <a:r>
              <a:rPr lang="ja-JP" altLang="ja-JP" sz="2000" dirty="0">
                <a:latin typeface="メイリオ" panose="020B0604030504040204" pitchFamily="50" charset="-128"/>
                <a:ea typeface="メイリオ" panose="020B0604030504040204" pitchFamily="50" charset="-128"/>
              </a:rPr>
              <a:t>。</a:t>
            </a:r>
          </a:p>
          <a:p>
            <a:pPr marL="342900" indent="-342900">
              <a:lnSpc>
                <a:spcPct val="150000"/>
              </a:lnSpc>
              <a:buFont typeface="Wingdings" panose="05000000000000000000" pitchFamily="2" charset="2"/>
              <a:buChar char="Ø"/>
            </a:pPr>
            <a:r>
              <a:rPr lang="ja-JP" altLang="en-US" sz="2000" b="1" dirty="0">
                <a:latin typeface="メイリオ" panose="020B0604030504040204" pitchFamily="50" charset="-128"/>
                <a:ea typeface="メイリオ" panose="020B0604030504040204" pitchFamily="50" charset="-128"/>
              </a:rPr>
              <a:t>改正後</a:t>
            </a:r>
            <a:r>
              <a:rPr lang="en-US" altLang="ja-JP" sz="2000" dirty="0">
                <a:latin typeface="メイリオ" panose="020B0604030504040204" pitchFamily="50" charset="-128"/>
                <a:ea typeface="メイリオ" panose="020B0604030504040204" pitchFamily="50" charset="-128"/>
              </a:rPr>
              <a:t/>
            </a:r>
            <a:br>
              <a:rPr lang="en-US" altLang="ja-JP" sz="2000" dirty="0">
                <a:latin typeface="メイリオ" panose="020B0604030504040204" pitchFamily="50" charset="-128"/>
                <a:ea typeface="メイリオ" panose="020B0604030504040204" pitchFamily="50" charset="-128"/>
              </a:rPr>
            </a:br>
            <a:r>
              <a:rPr lang="ja-JP" altLang="ja-JP" sz="2000" dirty="0">
                <a:latin typeface="メイリオ" panose="020B0604030504040204" pitchFamily="50" charset="-128"/>
                <a:ea typeface="メイリオ" panose="020B0604030504040204" pitchFamily="50" charset="-128"/>
              </a:rPr>
              <a:t>改正金商法で、金融商品の定義に｢暗号資産｣を追加。</a:t>
            </a:r>
            <a:r>
              <a:rPr lang="en-US" altLang="ja-JP" sz="2000" dirty="0">
                <a:latin typeface="メイリオ" panose="020B0604030504040204" pitchFamily="50" charset="-128"/>
                <a:ea typeface="メイリオ" panose="020B0604030504040204" pitchFamily="50" charset="-128"/>
              </a:rPr>
              <a:t/>
            </a:r>
            <a:br>
              <a:rPr lang="en-US" altLang="ja-JP" sz="2000" dirty="0">
                <a:latin typeface="メイリオ" panose="020B0604030504040204" pitchFamily="50" charset="-128"/>
                <a:ea typeface="メイリオ" panose="020B0604030504040204" pitchFamily="50" charset="-128"/>
              </a:rPr>
            </a:br>
            <a:r>
              <a:rPr lang="ja-JP" altLang="ja-JP" sz="2000" dirty="0">
                <a:latin typeface="メイリオ" panose="020B0604030504040204" pitchFamily="50" charset="-128"/>
                <a:ea typeface="メイリオ" panose="020B0604030504040204" pitchFamily="50" charset="-128"/>
              </a:rPr>
              <a:t>暗号資産又は暗号資産に係る金融指標を原資産とするデリバティブ取引が金</a:t>
            </a:r>
            <a:r>
              <a:rPr lang="ja-JP" altLang="ja-JP" sz="2000" dirty="0" smtClean="0">
                <a:latin typeface="メイリオ" panose="020B0604030504040204" pitchFamily="50" charset="-128"/>
                <a:ea typeface="メイリオ" panose="020B0604030504040204" pitchFamily="50" charset="-128"/>
              </a:rPr>
              <a:t>商法規制</a:t>
            </a:r>
            <a:r>
              <a:rPr lang="ja-JP" altLang="ja-JP" sz="2000" dirty="0">
                <a:latin typeface="メイリオ" panose="020B0604030504040204" pitchFamily="50" charset="-128"/>
                <a:ea typeface="メイリオ" panose="020B0604030504040204" pitchFamily="50" charset="-128"/>
              </a:rPr>
              <a:t>を受け</a:t>
            </a:r>
            <a:r>
              <a:rPr lang="en-US" altLang="ja-JP" sz="2000" dirty="0">
                <a:latin typeface="メイリオ" panose="020B0604030504040204" pitchFamily="50" charset="-128"/>
                <a:ea typeface="メイリオ" panose="020B0604030504040204" pitchFamily="50" charset="-128"/>
              </a:rPr>
              <a:t>(</a:t>
            </a:r>
            <a:r>
              <a:rPr lang="ja-JP" altLang="ja-JP" sz="2000" dirty="0">
                <a:latin typeface="メイリオ" panose="020B0604030504040204" pitchFamily="50" charset="-128"/>
                <a:ea typeface="メイリオ" panose="020B0604030504040204" pitchFamily="50" charset="-128"/>
              </a:rPr>
              <a:t>改正金商法第</a:t>
            </a:r>
            <a:r>
              <a:rPr lang="en-US" altLang="ja-JP" sz="2000" dirty="0">
                <a:latin typeface="メイリオ" panose="020B0604030504040204" pitchFamily="50" charset="-128"/>
                <a:ea typeface="メイリオ" panose="020B0604030504040204" pitchFamily="50" charset="-128"/>
              </a:rPr>
              <a:t>2</a:t>
            </a:r>
            <a:r>
              <a:rPr lang="ja-JP" altLang="ja-JP" sz="2000" dirty="0">
                <a:latin typeface="メイリオ" panose="020B0604030504040204" pitchFamily="50" charset="-128"/>
                <a:ea typeface="メイリオ" panose="020B0604030504040204" pitchFamily="50" charset="-128"/>
              </a:rPr>
              <a:t>条第</a:t>
            </a:r>
            <a:r>
              <a:rPr lang="en-US" altLang="ja-JP" sz="2000" dirty="0">
                <a:latin typeface="メイリオ" panose="020B0604030504040204" pitchFamily="50" charset="-128"/>
                <a:ea typeface="メイリオ" panose="020B0604030504040204" pitchFamily="50" charset="-128"/>
              </a:rPr>
              <a:t>24</a:t>
            </a:r>
            <a:r>
              <a:rPr lang="ja-JP" altLang="ja-JP" sz="2000" dirty="0">
                <a:latin typeface="メイリオ" panose="020B0604030504040204" pitchFamily="50" charset="-128"/>
                <a:ea typeface="メイリオ" panose="020B0604030504040204" pitchFamily="50" charset="-128"/>
              </a:rPr>
              <a:t>項</a:t>
            </a:r>
            <a:r>
              <a:rPr lang="en-US" altLang="ja-JP" sz="2000" dirty="0">
                <a:latin typeface="メイリオ" panose="020B0604030504040204" pitchFamily="50" charset="-128"/>
                <a:ea typeface="メイリオ" panose="020B0604030504040204" pitchFamily="50" charset="-128"/>
              </a:rPr>
              <a:t>)</a:t>
            </a:r>
            <a:r>
              <a:rPr lang="ja-JP" altLang="ja-JP" sz="2000" dirty="0">
                <a:latin typeface="メイリオ" panose="020B0604030504040204" pitchFamily="50" charset="-128"/>
                <a:ea typeface="メイリオ" panose="020B0604030504040204" pitchFamily="50" charset="-128"/>
              </a:rPr>
              <a:t>、第一種金融商品取引業の登録が必要。</a:t>
            </a:r>
          </a:p>
          <a:p>
            <a:pPr>
              <a:lnSpc>
                <a:spcPct val="150000"/>
              </a:lnSpc>
            </a:pPr>
            <a:r>
              <a:rPr lang="en-US" altLang="ja-JP" sz="2000" dirty="0">
                <a:latin typeface="メイリオ" panose="020B0604030504040204" pitchFamily="50" charset="-128"/>
                <a:ea typeface="メイリオ" panose="020B0604030504040204" pitchFamily="50" charset="-128"/>
              </a:rPr>
              <a:t> </a:t>
            </a:r>
            <a:endParaRPr lang="ja-JP" altLang="ja-JP" sz="2000" dirty="0" smtClean="0">
              <a:latin typeface="メイリオ" panose="020B0604030504040204" pitchFamily="50" charset="-128"/>
              <a:ea typeface="メイリオ" panose="020B0604030504040204" pitchFamily="50" charset="-128"/>
            </a:endParaRPr>
          </a:p>
          <a:p>
            <a:pPr>
              <a:lnSpc>
                <a:spcPct val="150000"/>
              </a:lnSpc>
            </a:pPr>
            <a:r>
              <a:rPr lang="en-US" altLang="ja-JP" sz="2000" dirty="0" smtClean="0">
                <a:latin typeface="メイリオ" panose="020B0604030504040204" pitchFamily="50" charset="-128"/>
                <a:ea typeface="メイリオ" panose="020B0604030504040204" pitchFamily="50" charset="-128"/>
              </a:rPr>
              <a:t>    </a:t>
            </a:r>
            <a:r>
              <a:rPr lang="ja-JP" altLang="ja-JP" sz="2000" dirty="0" smtClean="0">
                <a:latin typeface="メイリオ" panose="020B0604030504040204" pitchFamily="50" charset="-128"/>
                <a:ea typeface="メイリオ" panose="020B0604030504040204" pitchFamily="50" charset="-128"/>
              </a:rPr>
              <a:t>業者には</a:t>
            </a:r>
            <a:r>
              <a:rPr lang="ja-JP" altLang="en-US" sz="2000" dirty="0" smtClean="0">
                <a:latin typeface="メイリオ" panose="020B0604030504040204" pitchFamily="50" charset="-128"/>
                <a:ea typeface="メイリオ" panose="020B0604030504040204" pitchFamily="50" charset="-128"/>
              </a:rPr>
              <a:t>金商法に従い、</a:t>
            </a:r>
            <a:r>
              <a:rPr lang="ja-JP" altLang="ja-JP" sz="2000" dirty="0" smtClean="0">
                <a:latin typeface="メイリオ" panose="020B0604030504040204" pitchFamily="50" charset="-128"/>
                <a:ea typeface="メイリオ" panose="020B0604030504040204" pitchFamily="50" charset="-128"/>
              </a:rPr>
              <a:t>虚偽告知の禁止などの行為規制、ロスカット･ルールの整</a:t>
            </a:r>
            <a:r>
              <a:rPr lang="ja-JP" altLang="en-US" sz="2000" dirty="0" smtClean="0">
                <a:latin typeface="メイリオ" panose="020B0604030504040204" pitchFamily="50" charset="-128"/>
                <a:ea typeface="メイリオ" panose="020B0604030504040204" pitchFamily="50" charset="-128"/>
              </a:rPr>
              <a:t>備、　　　　　　　　　　　　　　　　　　　　      </a:t>
            </a:r>
            <a:endParaRPr lang="en-US" altLang="ja-JP" sz="2000" dirty="0" smtClean="0">
              <a:latin typeface="メイリオ" panose="020B0604030504040204" pitchFamily="50" charset="-128"/>
              <a:ea typeface="メイリオ" panose="020B0604030504040204" pitchFamily="50" charset="-128"/>
            </a:endParaRPr>
          </a:p>
          <a:p>
            <a:pPr>
              <a:lnSpc>
                <a:spcPct val="150000"/>
              </a:lnSpc>
            </a:pPr>
            <a:r>
              <a:rPr lang="en-US" altLang="ja-JP" sz="2000" dirty="0" smtClean="0">
                <a:latin typeface="メイリオ" panose="020B0604030504040204" pitchFamily="50" charset="-128"/>
                <a:ea typeface="メイリオ" panose="020B0604030504040204" pitchFamily="50" charset="-128"/>
              </a:rPr>
              <a:t>    </a:t>
            </a:r>
            <a:r>
              <a:rPr lang="ja-JP" altLang="ja-JP" sz="2000" dirty="0" smtClean="0">
                <a:latin typeface="メイリオ" panose="020B0604030504040204" pitchFamily="50" charset="-128"/>
                <a:ea typeface="メイリオ" panose="020B0604030504040204" pitchFamily="50" charset="-128"/>
              </a:rPr>
              <a:t>レバレッジ比率の規制、分別</a:t>
            </a:r>
            <a:r>
              <a:rPr lang="ja-JP" altLang="ja-JP" sz="2000" dirty="0">
                <a:latin typeface="メイリオ" panose="020B0604030504040204" pitchFamily="50" charset="-128"/>
                <a:ea typeface="メイリオ" panose="020B0604030504040204" pitchFamily="50" charset="-128"/>
              </a:rPr>
              <a:t>管理義務、説明義務などが</a:t>
            </a:r>
            <a:r>
              <a:rPr lang="ja-JP" altLang="ja-JP" sz="2000" dirty="0" smtClean="0">
                <a:latin typeface="メイリオ" panose="020B0604030504040204" pitchFamily="50" charset="-128"/>
                <a:ea typeface="メイリオ" panose="020B0604030504040204" pitchFamily="50" charset="-128"/>
              </a:rPr>
              <a:t>課されてる</a:t>
            </a:r>
            <a:r>
              <a:rPr lang="ja-JP" altLang="ja-JP" sz="2000" dirty="0">
                <a:latin typeface="メイリオ" panose="020B0604030504040204" pitchFamily="50" charset="-128"/>
                <a:ea typeface="メイリオ" panose="020B0604030504040204" pitchFamily="50" charset="-128"/>
              </a:rPr>
              <a:t>。</a:t>
            </a:r>
          </a:p>
        </p:txBody>
      </p:sp>
      <p:sp>
        <p:nvSpPr>
          <p:cNvPr id="11" name="スライド番号プレースホルダー 10">
            <a:extLst>
              <a:ext uri="{FF2B5EF4-FFF2-40B4-BE49-F238E27FC236}">
                <a16:creationId xmlns="" xmlns:a16="http://schemas.microsoft.com/office/drawing/2014/main" id="{3D216663-4249-40AD-85BC-CB421CAEB97A}"/>
              </a:ext>
            </a:extLst>
          </p:cNvPr>
          <p:cNvSpPr>
            <a:spLocks noGrp="1"/>
          </p:cNvSpPr>
          <p:nvPr>
            <p:ph type="sldNum" sz="quarter" idx="12"/>
          </p:nvPr>
        </p:nvSpPr>
        <p:spPr>
          <a:xfrm>
            <a:off x="0" y="6492875"/>
            <a:ext cx="1312025" cy="365125"/>
          </a:xfrm>
        </p:spPr>
        <p:txBody>
          <a:bodyPr/>
          <a:lstStyle/>
          <a:p>
            <a:pPr algn="ctr"/>
            <a:r>
              <a:rPr lang="en-US" sz="1400" dirty="0"/>
              <a:t>2</a:t>
            </a:r>
          </a:p>
        </p:txBody>
      </p:sp>
      <p:pic>
        <p:nvPicPr>
          <p:cNvPr id="12" name="図 11">
            <a:extLst>
              <a:ext uri="{FF2B5EF4-FFF2-40B4-BE49-F238E27FC236}">
                <a16:creationId xmlns="" xmlns:a16="http://schemas.microsoft.com/office/drawing/2014/main" id="{4A062176-2B9A-4959-8A2E-E2348524A3FB}"/>
              </a:ext>
            </a:extLst>
          </p:cNvPr>
          <p:cNvPicPr>
            <a:picLocks noChangeAspect="1"/>
          </p:cNvPicPr>
          <p:nvPr/>
        </p:nvPicPr>
        <p:blipFill>
          <a:blip r:embed="rId2"/>
          <a:stretch>
            <a:fillRect/>
          </a:stretch>
        </p:blipFill>
        <p:spPr>
          <a:xfrm>
            <a:off x="9844857" y="5777615"/>
            <a:ext cx="2206589" cy="539388"/>
          </a:xfrm>
          <a:prstGeom prst="rect">
            <a:avLst/>
          </a:prstGeom>
        </p:spPr>
      </p:pic>
    </p:spTree>
    <p:extLst>
      <p:ext uri="{BB962C8B-B14F-4D97-AF65-F5344CB8AC3E}">
        <p14:creationId xmlns:p14="http://schemas.microsoft.com/office/powerpoint/2010/main" val="11209268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 xmlns:a16="http://schemas.microsoft.com/office/drawing/2014/main" id="{832AC4FE-0A21-4D5A-B8C5-3CF02CD93237}"/>
              </a:ext>
            </a:extLst>
          </p:cNvPr>
          <p:cNvSpPr/>
          <p:nvPr/>
        </p:nvSpPr>
        <p:spPr>
          <a:xfrm>
            <a:off x="1170122" y="4300780"/>
            <a:ext cx="9946037" cy="5811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Subtitle 2">
            <a:extLst>
              <a:ext uri="{FF2B5EF4-FFF2-40B4-BE49-F238E27FC236}">
                <a16:creationId xmlns="" xmlns:a16="http://schemas.microsoft.com/office/drawing/2014/main" id="{5A98E287-62D1-4656-B15C-113E37501F83}"/>
              </a:ext>
            </a:extLst>
          </p:cNvPr>
          <p:cNvSpPr>
            <a:spLocks noGrp="1"/>
          </p:cNvSpPr>
          <p:nvPr>
            <p:ph type="subTitle" idx="1"/>
          </p:nvPr>
        </p:nvSpPr>
        <p:spPr>
          <a:xfrm>
            <a:off x="628214" y="291106"/>
            <a:ext cx="10777355" cy="630274"/>
          </a:xfrm>
        </p:spPr>
        <p:txBody>
          <a:bodyPr>
            <a:normAutofit/>
          </a:bodyPr>
          <a:lstStyle/>
          <a:p>
            <a:pPr marL="268288" indent="-268288" algn="just">
              <a:spcAft>
                <a:spcPts val="0"/>
              </a:spcAft>
            </a:pPr>
            <a:r>
              <a:rPr lang="en-US" altLang="ja-JP" sz="2800" b="1" kern="100" dirty="0">
                <a:solidFill>
                  <a:schemeClr val="accent2">
                    <a:lumMod val="75000"/>
                  </a:schemeClr>
                </a:solidFill>
                <a:latin typeface="メイリオ" panose="020B0604030504040204" pitchFamily="50" charset="-128"/>
                <a:ea typeface="メイリオ" panose="020B0604030504040204" pitchFamily="50" charset="-128"/>
                <a:cs typeface="Times New Roman" panose="02020603050405020304" pitchFamily="18" charset="0"/>
              </a:rPr>
              <a:t>2	</a:t>
            </a:r>
            <a:r>
              <a:rPr lang="ja-JP" altLang="en-US" sz="2800" b="1" kern="100" dirty="0">
                <a:solidFill>
                  <a:schemeClr val="accent2">
                    <a:lumMod val="75000"/>
                  </a:schemeClr>
                </a:solidFill>
                <a:latin typeface="メイリオ" panose="020B0604030504040204" pitchFamily="50" charset="-128"/>
                <a:ea typeface="メイリオ" panose="020B0604030504040204" pitchFamily="50" charset="-128"/>
                <a:cs typeface="Times New Roman" panose="02020603050405020304" pitchFamily="18" charset="0"/>
              </a:rPr>
              <a:t>　暗号資産</a:t>
            </a:r>
            <a:r>
              <a:rPr lang="ja-JP" altLang="en-US" sz="2800" b="1" kern="100" dirty="0" smtClean="0">
                <a:solidFill>
                  <a:schemeClr val="accent2">
                    <a:lumMod val="75000"/>
                  </a:schemeClr>
                </a:solidFill>
                <a:latin typeface="メイリオ" panose="020B0604030504040204" pitchFamily="50" charset="-128"/>
                <a:ea typeface="メイリオ" panose="020B0604030504040204" pitchFamily="50" charset="-128"/>
                <a:cs typeface="Times New Roman" panose="02020603050405020304" pitchFamily="18" charset="0"/>
              </a:rPr>
              <a:t>信用取引規制</a:t>
            </a:r>
            <a:r>
              <a:rPr lang="ja-JP" altLang="en-US" sz="2800" b="1" kern="100" dirty="0">
                <a:solidFill>
                  <a:schemeClr val="accent2">
                    <a:lumMod val="75000"/>
                  </a:schemeClr>
                </a:solidFill>
                <a:latin typeface="メイリオ" panose="020B0604030504040204" pitchFamily="50" charset="-128"/>
                <a:ea typeface="メイリオ" panose="020B0604030504040204" pitchFamily="50" charset="-128"/>
                <a:cs typeface="Times New Roman" panose="02020603050405020304" pitchFamily="18" charset="0"/>
              </a:rPr>
              <a:t>の概要</a:t>
            </a:r>
            <a:endParaRPr kumimoji="1" lang="en-US" sz="2800" dirty="0">
              <a:solidFill>
                <a:schemeClr val="accent2">
                  <a:lumMod val="75000"/>
                </a:schemeClr>
              </a:solidFill>
              <a:latin typeface="メイリオ" panose="020B0604030504040204" pitchFamily="50" charset="-128"/>
              <a:ea typeface="メイリオ" panose="020B0604030504040204" pitchFamily="50" charset="-128"/>
            </a:endParaRPr>
          </a:p>
        </p:txBody>
      </p:sp>
      <p:sp>
        <p:nvSpPr>
          <p:cNvPr id="7" name="テキスト ボックス 6">
            <a:extLst>
              <a:ext uri="{FF2B5EF4-FFF2-40B4-BE49-F238E27FC236}">
                <a16:creationId xmlns="" xmlns:a16="http://schemas.microsoft.com/office/drawing/2014/main" id="{8C27270F-0DFF-4E49-A4AB-5348619192AA}"/>
              </a:ext>
            </a:extLst>
          </p:cNvPr>
          <p:cNvSpPr txBox="1"/>
          <p:nvPr/>
        </p:nvSpPr>
        <p:spPr>
          <a:xfrm>
            <a:off x="628213" y="1040043"/>
            <a:ext cx="11273977" cy="6290183"/>
          </a:xfrm>
          <a:prstGeom prst="rect">
            <a:avLst/>
          </a:prstGeom>
          <a:noFill/>
        </p:spPr>
        <p:txBody>
          <a:bodyPr wrap="square" rtlCol="0">
            <a:spAutoFit/>
          </a:bodyPr>
          <a:lstStyle/>
          <a:p>
            <a:pPr>
              <a:lnSpc>
                <a:spcPct val="150000"/>
              </a:lnSpc>
            </a:pPr>
            <a:r>
              <a:rPr lang="ja-JP" altLang="en-US" sz="1800" dirty="0">
                <a:latin typeface="メイリオ" panose="020B0604030504040204" pitchFamily="50" charset="-128"/>
                <a:ea typeface="メイリオ" panose="020B0604030504040204" pitchFamily="50" charset="-128"/>
              </a:rPr>
              <a:t>暗号資産</a:t>
            </a:r>
            <a:r>
              <a:rPr lang="ja-JP" altLang="en-US" sz="1800" dirty="0" smtClean="0">
                <a:latin typeface="メイリオ" panose="020B0604030504040204" pitchFamily="50" charset="-128"/>
                <a:ea typeface="メイリオ" panose="020B0604030504040204" pitchFamily="50" charset="-128"/>
              </a:rPr>
              <a:t>信用取引とは暗号</a:t>
            </a:r>
            <a:r>
              <a:rPr lang="ja-JP" altLang="en-US" sz="1800" dirty="0">
                <a:latin typeface="メイリオ" panose="020B0604030504040204" pitchFamily="50" charset="-128"/>
                <a:ea typeface="メイリオ" panose="020B0604030504040204" pitchFamily="50" charset="-128"/>
              </a:rPr>
              <a:t>資産交換業の利用者に信用を供与して行う暗号資産の交換</a:t>
            </a:r>
            <a:r>
              <a:rPr lang="ja-JP" altLang="en-US" sz="1800" dirty="0" smtClean="0">
                <a:latin typeface="メイリオ" panose="020B0604030504040204" pitchFamily="50" charset="-128"/>
                <a:ea typeface="メイリオ" panose="020B0604030504040204" pitchFamily="50" charset="-128"/>
              </a:rPr>
              <a:t>等</a:t>
            </a:r>
            <a:r>
              <a:rPr lang="en-US" altLang="ja-JP" sz="1800" dirty="0" smtClean="0">
                <a:latin typeface="メイリオ" panose="020B0604030504040204" pitchFamily="50" charset="-128"/>
                <a:ea typeface="メイリオ" panose="020B0604030504040204" pitchFamily="50" charset="-128"/>
              </a:rPr>
              <a:t>(</a:t>
            </a:r>
            <a:r>
              <a:rPr lang="ja-JP" altLang="en-US" sz="1800" dirty="0">
                <a:latin typeface="メイリオ" panose="020B0604030504040204" pitchFamily="50" charset="-128"/>
                <a:ea typeface="メイリオ" panose="020B0604030504040204" pitchFamily="50" charset="-128"/>
              </a:rPr>
              <a:t>暗号資産交換業府令</a:t>
            </a:r>
            <a:r>
              <a:rPr lang="en-US" altLang="ja-JP" sz="1800" dirty="0">
                <a:latin typeface="メイリオ" panose="020B0604030504040204" pitchFamily="50" charset="-128"/>
                <a:ea typeface="メイリオ" panose="020B0604030504040204" pitchFamily="50" charset="-128"/>
              </a:rPr>
              <a:t>1</a:t>
            </a:r>
            <a:r>
              <a:rPr lang="ja-JP" altLang="en-US" sz="1800" dirty="0">
                <a:latin typeface="メイリオ" panose="020B0604030504040204" pitchFamily="50" charset="-128"/>
                <a:ea typeface="メイリオ" panose="020B0604030504040204" pitchFamily="50" charset="-128"/>
              </a:rPr>
              <a:t>条</a:t>
            </a:r>
            <a:r>
              <a:rPr lang="en-US" altLang="ja-JP" sz="1800" dirty="0">
                <a:latin typeface="メイリオ" panose="020B0604030504040204" pitchFamily="50" charset="-128"/>
                <a:ea typeface="メイリオ" panose="020B0604030504040204" pitchFamily="50" charset="-128"/>
              </a:rPr>
              <a:t>2</a:t>
            </a:r>
            <a:r>
              <a:rPr lang="ja-JP" altLang="en-US" sz="1800" dirty="0">
                <a:latin typeface="メイリオ" panose="020B0604030504040204" pitchFamily="50" charset="-128"/>
                <a:ea typeface="メイリオ" panose="020B0604030504040204" pitchFamily="50" charset="-128"/>
              </a:rPr>
              <a:t>項</a:t>
            </a:r>
            <a:r>
              <a:rPr lang="en-US" altLang="ja-JP" sz="1800" dirty="0">
                <a:latin typeface="メイリオ" panose="020B0604030504040204" pitchFamily="50" charset="-128"/>
                <a:ea typeface="メイリオ" panose="020B0604030504040204" pitchFamily="50" charset="-128"/>
              </a:rPr>
              <a:t>6</a:t>
            </a:r>
            <a:r>
              <a:rPr lang="ja-JP" altLang="en-US" sz="1800" dirty="0">
                <a:latin typeface="メイリオ" panose="020B0604030504040204" pitchFamily="50" charset="-128"/>
                <a:ea typeface="メイリオ" panose="020B0604030504040204" pitchFamily="50" charset="-128"/>
              </a:rPr>
              <a:t>号</a:t>
            </a:r>
            <a:r>
              <a:rPr lang="en-US" altLang="ja-JP" sz="1800" dirty="0">
                <a:latin typeface="メイリオ" panose="020B0604030504040204" pitchFamily="50" charset="-128"/>
                <a:ea typeface="メイリオ" panose="020B0604030504040204" pitchFamily="50" charset="-128"/>
              </a:rPr>
              <a:t>) </a:t>
            </a:r>
            <a:r>
              <a:rPr lang="ja-JP" altLang="en-US" sz="1800" dirty="0">
                <a:latin typeface="メイリオ" panose="020B0604030504040204" pitchFamily="50" charset="-128"/>
                <a:ea typeface="メイリオ" panose="020B0604030504040204" pitchFamily="50" charset="-128"/>
              </a:rPr>
              <a:t>。</a:t>
            </a:r>
            <a:endParaRPr lang="en-US" altLang="ja-JP" sz="1800" dirty="0">
              <a:latin typeface="メイリオ" panose="020B0604030504040204" pitchFamily="50" charset="-128"/>
              <a:ea typeface="メイリオ" panose="020B0604030504040204" pitchFamily="50" charset="-128"/>
            </a:endParaRPr>
          </a:p>
          <a:p>
            <a:pPr>
              <a:lnSpc>
                <a:spcPct val="150000"/>
              </a:lnSpc>
            </a:pPr>
            <a:r>
              <a:rPr lang="ja-JP" altLang="en-US" sz="1800" dirty="0">
                <a:latin typeface="メイリオ" panose="020B0604030504040204" pitchFamily="50" charset="-128"/>
                <a:ea typeface="メイリオ" panose="020B0604030504040204" pitchFamily="50" charset="-128"/>
              </a:rPr>
              <a:t>例　①　</a:t>
            </a:r>
            <a:r>
              <a:rPr lang="en-US" altLang="ja-JP" sz="1800" dirty="0">
                <a:latin typeface="メイリオ" panose="020B0604030504040204" pitchFamily="50" charset="-128"/>
                <a:ea typeface="メイリオ" panose="020B0604030504040204" pitchFamily="50" charset="-128"/>
              </a:rPr>
              <a:t>100</a:t>
            </a:r>
            <a:r>
              <a:rPr lang="ja-JP" altLang="en-US" sz="1800" dirty="0">
                <a:latin typeface="メイリオ" panose="020B0604030504040204" pitchFamily="50" charset="-128"/>
                <a:ea typeface="メイリオ" panose="020B0604030504040204" pitchFamily="50" charset="-128"/>
              </a:rPr>
              <a:t>万円の担保を入れることにより、</a:t>
            </a:r>
            <a:r>
              <a:rPr lang="en-US" altLang="ja-JP" sz="1800" dirty="0">
                <a:latin typeface="メイリオ" panose="020B0604030504040204" pitchFamily="50" charset="-128"/>
                <a:ea typeface="メイリオ" panose="020B0604030504040204" pitchFamily="50" charset="-128"/>
              </a:rPr>
              <a:t>200</a:t>
            </a:r>
            <a:r>
              <a:rPr lang="ja-JP" altLang="en-US" sz="1800" dirty="0">
                <a:latin typeface="メイリオ" panose="020B0604030504040204" pitchFamily="50" charset="-128"/>
                <a:ea typeface="メイリオ" panose="020B0604030504040204" pitchFamily="50" charset="-128"/>
              </a:rPr>
              <a:t>万円を借り入れ、当該</a:t>
            </a:r>
            <a:r>
              <a:rPr lang="en-US" altLang="ja-JP" sz="1800" dirty="0">
                <a:latin typeface="メイリオ" panose="020B0604030504040204" pitchFamily="50" charset="-128"/>
                <a:ea typeface="メイリオ" panose="020B0604030504040204" pitchFamily="50" charset="-128"/>
              </a:rPr>
              <a:t>200</a:t>
            </a:r>
            <a:r>
              <a:rPr lang="ja-JP" altLang="en-US" sz="1800" dirty="0">
                <a:latin typeface="メイリオ" panose="020B0604030504040204" pitchFamily="50" charset="-128"/>
                <a:ea typeface="メイリオ" panose="020B0604030504040204" pitchFamily="50" charset="-128"/>
              </a:rPr>
              <a:t>万円で</a:t>
            </a:r>
            <a:r>
              <a:rPr lang="en-US" altLang="ja-JP" sz="1800" dirty="0">
                <a:latin typeface="メイリオ" panose="020B0604030504040204" pitchFamily="50" charset="-128"/>
                <a:ea typeface="メイリオ" panose="020B0604030504040204" pitchFamily="50" charset="-128"/>
              </a:rPr>
              <a:t>BTC</a:t>
            </a:r>
            <a:r>
              <a:rPr lang="ja-JP" altLang="en-US" sz="1800" dirty="0">
                <a:latin typeface="メイリオ" panose="020B0604030504040204" pitchFamily="50" charset="-128"/>
                <a:ea typeface="メイリオ" panose="020B0604030504040204" pitchFamily="50" charset="-128"/>
              </a:rPr>
              <a:t>を購入</a:t>
            </a:r>
            <a:endParaRPr lang="en-US" altLang="ja-JP" sz="1800" dirty="0">
              <a:latin typeface="メイリオ" panose="020B0604030504040204" pitchFamily="50" charset="-128"/>
              <a:ea typeface="メイリオ" panose="020B0604030504040204" pitchFamily="50" charset="-128"/>
            </a:endParaRPr>
          </a:p>
          <a:p>
            <a:pPr>
              <a:lnSpc>
                <a:spcPct val="150000"/>
              </a:lnSpc>
            </a:pPr>
            <a:r>
              <a:rPr lang="ja-JP" altLang="en-US" sz="1800" dirty="0">
                <a:latin typeface="メイリオ" panose="020B0604030504040204" pitchFamily="50" charset="-128"/>
                <a:ea typeface="メイリオ" panose="020B0604030504040204" pitchFamily="50" charset="-128"/>
              </a:rPr>
              <a:t>　　②　</a:t>
            </a:r>
            <a:r>
              <a:rPr lang="en-US" altLang="ja-JP" sz="1800" dirty="0">
                <a:latin typeface="メイリオ" panose="020B0604030504040204" pitchFamily="50" charset="-128"/>
                <a:ea typeface="メイリオ" panose="020B0604030504040204" pitchFamily="50" charset="-128"/>
              </a:rPr>
              <a:t>100</a:t>
            </a:r>
            <a:r>
              <a:rPr lang="ja-JP" altLang="en-US" sz="1800" dirty="0">
                <a:latin typeface="メイリオ" panose="020B0604030504040204" pitchFamily="50" charset="-128"/>
                <a:ea typeface="メイリオ" panose="020B0604030504040204" pitchFamily="50" charset="-128"/>
              </a:rPr>
              <a:t>万円を担保に入れることにより、</a:t>
            </a:r>
            <a:r>
              <a:rPr lang="en-US" altLang="ja-JP" sz="1800" dirty="0">
                <a:latin typeface="メイリオ" panose="020B0604030504040204" pitchFamily="50" charset="-128"/>
                <a:ea typeface="メイリオ" panose="020B0604030504040204" pitchFamily="50" charset="-128"/>
              </a:rPr>
              <a:t>3BTC</a:t>
            </a:r>
            <a:r>
              <a:rPr lang="ja-JP" altLang="en-US" sz="1800" dirty="0">
                <a:latin typeface="メイリオ" panose="020B0604030504040204" pitchFamily="50" charset="-128"/>
                <a:ea typeface="メイリオ" panose="020B0604030504040204" pitchFamily="50" charset="-128"/>
              </a:rPr>
              <a:t>を借入、当該</a:t>
            </a:r>
            <a:r>
              <a:rPr lang="en-US" altLang="ja-JP" sz="1800" dirty="0">
                <a:latin typeface="メイリオ" panose="020B0604030504040204" pitchFamily="50" charset="-128"/>
                <a:ea typeface="メイリオ" panose="020B0604030504040204" pitchFamily="50" charset="-128"/>
              </a:rPr>
              <a:t>BTC</a:t>
            </a:r>
            <a:r>
              <a:rPr lang="ja-JP" altLang="en-US" sz="1800" dirty="0">
                <a:latin typeface="メイリオ" panose="020B0604030504040204" pitchFamily="50" charset="-128"/>
                <a:ea typeface="メイリオ" panose="020B0604030504040204" pitchFamily="50" charset="-128"/>
              </a:rPr>
              <a:t>を売却</a:t>
            </a:r>
            <a:endParaRPr lang="en-US" altLang="ja-JP" sz="1800" dirty="0">
              <a:latin typeface="メイリオ" panose="020B0604030504040204" pitchFamily="50" charset="-128"/>
              <a:ea typeface="メイリオ" panose="020B0604030504040204" pitchFamily="50" charset="-128"/>
            </a:endParaRPr>
          </a:p>
          <a:p>
            <a:pPr>
              <a:lnSpc>
                <a:spcPct val="150000"/>
              </a:lnSpc>
            </a:pPr>
            <a:endParaRPr lang="en-US" altLang="ja-JP" sz="1800" dirty="0">
              <a:latin typeface="メイリオ" panose="020B0604030504040204" pitchFamily="50" charset="-128"/>
              <a:ea typeface="メイリオ" panose="020B0604030504040204" pitchFamily="50" charset="-128"/>
            </a:endParaRPr>
          </a:p>
          <a:p>
            <a:pPr marL="285750" indent="-285750">
              <a:lnSpc>
                <a:spcPct val="150000"/>
              </a:lnSpc>
              <a:buFont typeface="Wingdings" panose="05000000000000000000" pitchFamily="2" charset="2"/>
              <a:buChar char="Ø"/>
            </a:pPr>
            <a:r>
              <a:rPr lang="ja-JP" altLang="en-US" sz="1800" b="1" dirty="0">
                <a:latin typeface="メイリオ" panose="020B0604030504040204" pitchFamily="50" charset="-128"/>
                <a:ea typeface="メイリオ" panose="020B0604030504040204" pitchFamily="50" charset="-128"/>
              </a:rPr>
              <a:t>改正前法</a:t>
            </a:r>
            <a:r>
              <a:rPr lang="ja-JP" altLang="en-US" sz="1800" dirty="0">
                <a:latin typeface="メイリオ" panose="020B0604030504040204" pitchFamily="50" charset="-128"/>
                <a:ea typeface="メイリオ" panose="020B0604030504040204" pitchFamily="50" charset="-128"/>
              </a:rPr>
              <a:t>では、①には貸金業が適用され、②には特に規制がないとされていた</a:t>
            </a:r>
            <a:r>
              <a:rPr lang="en-US" altLang="ja-JP" sz="1800" dirty="0">
                <a:latin typeface="メイリオ" panose="020B0604030504040204" pitchFamily="50" charset="-128"/>
                <a:ea typeface="メイリオ" panose="020B0604030504040204" pitchFamily="50" charset="-128"/>
              </a:rPr>
              <a:t>(BTC</a:t>
            </a:r>
            <a:r>
              <a:rPr lang="ja-JP" altLang="en-US" sz="1800" dirty="0" smtClean="0">
                <a:latin typeface="メイリオ" panose="020B0604030504040204" pitchFamily="50" charset="-128"/>
                <a:ea typeface="メイリオ" panose="020B0604030504040204" pitchFamily="50" charset="-128"/>
              </a:rPr>
              <a:t>貸は</a:t>
            </a:r>
            <a:r>
              <a:rPr lang="ja-JP" altLang="en-US" sz="1800" dirty="0">
                <a:latin typeface="メイリオ" panose="020B0604030504040204" pitchFamily="50" charset="-128"/>
                <a:ea typeface="メイリオ" panose="020B0604030504040204" pitchFamily="50" charset="-128"/>
              </a:rPr>
              <a:t>貸金ではない</a:t>
            </a:r>
            <a:r>
              <a:rPr lang="en-US" altLang="ja-JP" sz="1800" dirty="0">
                <a:latin typeface="メイリオ" panose="020B0604030504040204" pitchFamily="50" charset="-128"/>
                <a:ea typeface="メイリオ" panose="020B0604030504040204" pitchFamily="50" charset="-128"/>
              </a:rPr>
              <a:t>)</a:t>
            </a:r>
            <a:r>
              <a:rPr lang="ja-JP" altLang="en-US" sz="1800" dirty="0">
                <a:latin typeface="メイリオ" panose="020B0604030504040204" pitchFamily="50" charset="-128"/>
                <a:ea typeface="メイリオ" panose="020B0604030504040204" pitchFamily="50" charset="-128"/>
              </a:rPr>
              <a:t>。</a:t>
            </a:r>
          </a:p>
          <a:p>
            <a:pPr>
              <a:lnSpc>
                <a:spcPct val="150000"/>
              </a:lnSpc>
            </a:pPr>
            <a:r>
              <a:rPr lang="ja-JP" altLang="en-US" sz="1800" dirty="0">
                <a:latin typeface="メイリオ" panose="020B0604030504040204" pitchFamily="50" charset="-128"/>
                <a:ea typeface="メイリオ" panose="020B0604030504040204" pitchFamily="50" charset="-128"/>
              </a:rPr>
              <a:t>　　→	なお、①はもともと総量規制・上限規制、金利規制など貸金業法に規定される規制が全て適用され　　　　　</a:t>
            </a:r>
            <a:endParaRPr lang="en-US" altLang="ja-JP" sz="1800" dirty="0">
              <a:latin typeface="メイリオ" panose="020B0604030504040204" pitchFamily="50" charset="-128"/>
              <a:ea typeface="メイリオ" panose="020B0604030504040204" pitchFamily="50" charset="-128"/>
            </a:endParaRPr>
          </a:p>
          <a:p>
            <a:pPr>
              <a:lnSpc>
                <a:spcPct val="150000"/>
              </a:lnSpc>
            </a:pPr>
            <a:r>
              <a:rPr lang="ja-JP" altLang="en-US" dirty="0">
                <a:latin typeface="メイリオ" panose="020B0604030504040204" pitchFamily="50" charset="-128"/>
                <a:ea typeface="メイリオ" panose="020B0604030504040204" pitchFamily="50" charset="-128"/>
              </a:rPr>
              <a:t>　　　　</a:t>
            </a:r>
            <a:r>
              <a:rPr lang="ja-JP" altLang="en-US" sz="1800" dirty="0">
                <a:latin typeface="メイリオ" panose="020B0604030504040204" pitchFamily="50" charset="-128"/>
                <a:ea typeface="メイリオ" panose="020B0604030504040204" pitchFamily="50" charset="-128"/>
              </a:rPr>
              <a:t>るため、</a:t>
            </a:r>
            <a:r>
              <a:rPr lang="ja-JP" altLang="en-US" dirty="0">
                <a:latin typeface="メイリオ" panose="020B0604030504040204" pitchFamily="50" charset="-128"/>
                <a:ea typeface="メイリオ" panose="020B0604030504040204" pitchFamily="50" charset="-128"/>
              </a:rPr>
              <a:t>ビジネスとして容易ではない</a:t>
            </a:r>
            <a:r>
              <a:rPr lang="en-US" altLang="ja-JP" dirty="0">
                <a:latin typeface="メイリオ" panose="020B0604030504040204" pitchFamily="50" charset="-128"/>
                <a:ea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rPr>
              <a:t>適用される</a:t>
            </a:r>
            <a:r>
              <a:rPr lang="ja-JP" altLang="en-US" dirty="0" smtClean="0">
                <a:latin typeface="メイリオ" panose="020B0604030504040204" pitchFamily="50" charset="-128"/>
                <a:ea typeface="メイリオ" panose="020B0604030504040204" pitchFamily="50" charset="-128"/>
              </a:rPr>
              <a:t>ことはパブコメ</a:t>
            </a:r>
            <a:r>
              <a:rPr lang="en-US" altLang="ja-JP" dirty="0">
                <a:latin typeface="メイリオ" panose="020B0604030504040204" pitchFamily="50" charset="-128"/>
                <a:ea typeface="メイリオ" panose="020B0604030504040204" pitchFamily="50" charset="-128"/>
              </a:rPr>
              <a:t>35</a:t>
            </a:r>
            <a:r>
              <a:rPr lang="ja-JP" altLang="en-US" dirty="0">
                <a:latin typeface="メイリオ" panose="020B0604030504040204" pitchFamily="50" charset="-128"/>
                <a:ea typeface="メイリオ" panose="020B0604030504040204" pitchFamily="50" charset="-128"/>
              </a:rPr>
              <a:t>番でも</a:t>
            </a:r>
            <a:r>
              <a:rPr lang="ja-JP" altLang="en-US" dirty="0" smtClean="0">
                <a:latin typeface="メイリオ" panose="020B0604030504040204" pitchFamily="50" charset="-128"/>
                <a:ea typeface="メイリオ" panose="020B0604030504040204" pitchFamily="50" charset="-128"/>
              </a:rPr>
              <a:t>確認</a:t>
            </a:r>
            <a:r>
              <a:rPr lang="en-US" altLang="ja-JP" dirty="0" smtClean="0">
                <a:latin typeface="メイリオ" panose="020B0604030504040204" pitchFamily="50" charset="-128"/>
                <a:ea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rPr>
              <a:t>。</a:t>
            </a:r>
            <a:endParaRPr lang="en-US" altLang="ja-JP" dirty="0">
              <a:latin typeface="メイリオ" panose="020B0604030504040204" pitchFamily="50" charset="-128"/>
              <a:ea typeface="メイリオ" panose="020B0604030504040204" pitchFamily="50" charset="-128"/>
            </a:endParaRPr>
          </a:p>
          <a:p>
            <a:pPr>
              <a:lnSpc>
                <a:spcPct val="150000"/>
              </a:lnSpc>
            </a:pPr>
            <a:r>
              <a:rPr lang="ja-JP" altLang="en-US" sz="1800" dirty="0">
                <a:latin typeface="メイリオ" panose="020B0604030504040204" pitchFamily="50" charset="-128"/>
                <a:ea typeface="メイリオ" panose="020B0604030504040204" pitchFamily="50" charset="-128"/>
              </a:rPr>
              <a:t>　　　　　　　　　　　　　　　　　　　　　　　　　　　　　　　　　</a:t>
            </a:r>
            <a:r>
              <a:rPr lang="ja-JP" altLang="en-US" dirty="0">
                <a:latin typeface="メイリオ" panose="020B0604030504040204" pitchFamily="50" charset="-128"/>
                <a:ea typeface="メイリオ" panose="020B0604030504040204" pitchFamily="50" charset="-128"/>
              </a:rPr>
              <a:t>　</a:t>
            </a:r>
            <a:r>
              <a:rPr lang="ja-JP" altLang="en-US" sz="1800" dirty="0">
                <a:latin typeface="メイリオ" panose="020B0604030504040204" pitchFamily="50" charset="-128"/>
                <a:ea typeface="メイリオ" panose="020B0604030504040204" pitchFamily="50" charset="-128"/>
              </a:rPr>
              <a:t>　　　　　　　　　　　　　　　　　　　　</a:t>
            </a:r>
            <a:r>
              <a:rPr lang="en-US" altLang="ja-JP" dirty="0">
                <a:latin typeface="メイリオ" panose="020B0604030504040204" pitchFamily="50" charset="-128"/>
                <a:ea typeface="メイリオ" panose="020B0604030504040204" pitchFamily="50" charset="-128"/>
              </a:rPr>
              <a:t>    </a:t>
            </a:r>
            <a:endParaRPr lang="en-US" altLang="ja-JP" sz="1800" dirty="0">
              <a:latin typeface="メイリオ" panose="020B0604030504040204" pitchFamily="50" charset="-128"/>
              <a:ea typeface="メイリオ" panose="020B0604030504040204" pitchFamily="50" charset="-128"/>
            </a:endParaRPr>
          </a:p>
          <a:p>
            <a:pPr marL="285750" indent="-285750">
              <a:lnSpc>
                <a:spcPct val="150000"/>
              </a:lnSpc>
              <a:buFont typeface="Wingdings" panose="05000000000000000000" pitchFamily="2" charset="2"/>
              <a:buChar char="Ø"/>
            </a:pPr>
            <a:r>
              <a:rPr lang="ja-JP" altLang="en-US" sz="1800" b="1" dirty="0">
                <a:latin typeface="メイリオ" panose="020B0604030504040204" pitchFamily="50" charset="-128"/>
                <a:ea typeface="メイリオ" panose="020B0604030504040204" pitchFamily="50" charset="-128"/>
              </a:rPr>
              <a:t>改正後</a:t>
            </a:r>
            <a:r>
              <a:rPr lang="ja-JP" altLang="en-US" sz="1800" dirty="0">
                <a:latin typeface="メイリオ" panose="020B0604030504040204" pitchFamily="50" charset="-128"/>
                <a:ea typeface="メイリオ" panose="020B0604030504040204" pitchFamily="50" charset="-128"/>
              </a:rPr>
              <a:t>は、①に貸金業が適用されるのは同様</a:t>
            </a:r>
          </a:p>
          <a:p>
            <a:pPr>
              <a:lnSpc>
                <a:spcPct val="150000"/>
              </a:lnSpc>
            </a:pPr>
            <a:r>
              <a:rPr lang="ja-JP" altLang="en-US" sz="1800" dirty="0">
                <a:latin typeface="メイリオ" panose="020B0604030504040204" pitchFamily="50" charset="-128"/>
                <a:ea typeface="メイリオ" panose="020B0604030504040204" pitchFamily="50" charset="-128"/>
              </a:rPr>
              <a:t>　 他方、①②に共通で暗号資産交換業者に対して、一定の説明義務、レバレッジ比率規制、ロスカットルー　　　</a:t>
            </a:r>
            <a:endParaRPr lang="en-US" altLang="ja-JP" sz="1800" dirty="0">
              <a:latin typeface="メイリオ" panose="020B0604030504040204" pitchFamily="50" charset="-128"/>
              <a:ea typeface="メイリオ" panose="020B0604030504040204" pitchFamily="50" charset="-128"/>
            </a:endParaRPr>
          </a:p>
          <a:p>
            <a:pPr>
              <a:lnSpc>
                <a:spcPct val="150000"/>
              </a:lnSpc>
            </a:pPr>
            <a:r>
              <a:rPr lang="ja-JP" altLang="en-US" dirty="0">
                <a:latin typeface="メイリオ" panose="020B0604030504040204" pitchFamily="50" charset="-128"/>
                <a:ea typeface="メイリオ" panose="020B0604030504040204" pitchFamily="50" charset="-128"/>
              </a:rPr>
              <a:t>　 </a:t>
            </a:r>
            <a:r>
              <a:rPr lang="ja-JP" altLang="en-US" sz="1800" dirty="0">
                <a:latin typeface="メイリオ" panose="020B0604030504040204" pitchFamily="50" charset="-128"/>
                <a:ea typeface="メイリオ" panose="020B0604030504040204" pitchFamily="50" charset="-128"/>
              </a:rPr>
              <a:t>ルの整備、預かり金・預かり暗号資産の保管規制</a:t>
            </a:r>
            <a:r>
              <a:rPr lang="ja-JP" altLang="en-US" sz="1800" dirty="0" smtClean="0">
                <a:latin typeface="メイリオ" panose="020B0604030504040204" pitchFamily="50" charset="-128"/>
                <a:ea typeface="メイリオ" panose="020B0604030504040204" pitchFamily="50" charset="-128"/>
              </a:rPr>
              <a:t>などを追加。</a:t>
            </a:r>
            <a:endParaRPr lang="ja-JP" altLang="en-US" sz="1800" dirty="0">
              <a:latin typeface="メイリオ" panose="020B0604030504040204" pitchFamily="50" charset="-128"/>
              <a:ea typeface="メイリオ" panose="020B0604030504040204" pitchFamily="50" charset="-128"/>
            </a:endParaRPr>
          </a:p>
          <a:p>
            <a:pPr>
              <a:lnSpc>
                <a:spcPct val="150000"/>
              </a:lnSpc>
            </a:pPr>
            <a:endParaRPr lang="en-US" altLang="ja-JP" sz="1800" dirty="0">
              <a:latin typeface="メイリオ" panose="020B0604030504040204" pitchFamily="50" charset="-128"/>
              <a:ea typeface="メイリオ" panose="020B0604030504040204" pitchFamily="50" charset="-128"/>
            </a:endParaRPr>
          </a:p>
          <a:p>
            <a:pPr>
              <a:lnSpc>
                <a:spcPct val="150000"/>
              </a:lnSpc>
            </a:pPr>
            <a:endParaRPr lang="ja-JP" altLang="en-US" sz="1800" dirty="0">
              <a:latin typeface="メイリオ" panose="020B0604030504040204" pitchFamily="50" charset="-128"/>
              <a:ea typeface="メイリオ" panose="020B0604030504040204" pitchFamily="50" charset="-128"/>
            </a:endParaRPr>
          </a:p>
          <a:p>
            <a:pPr>
              <a:lnSpc>
                <a:spcPct val="150000"/>
              </a:lnSpc>
            </a:pPr>
            <a:r>
              <a:rPr lang="ja-JP" altLang="en-US" sz="1800" dirty="0">
                <a:latin typeface="メイリオ" panose="020B0604030504040204" pitchFamily="50" charset="-128"/>
                <a:ea typeface="メイリオ" panose="020B0604030504040204" pitchFamily="50" charset="-128"/>
              </a:rPr>
              <a:t>　　　　　　　　</a:t>
            </a:r>
          </a:p>
        </p:txBody>
      </p:sp>
      <p:sp>
        <p:nvSpPr>
          <p:cNvPr id="3" name="スライド番号プレースホルダー 2">
            <a:extLst>
              <a:ext uri="{FF2B5EF4-FFF2-40B4-BE49-F238E27FC236}">
                <a16:creationId xmlns="" xmlns:a16="http://schemas.microsoft.com/office/drawing/2014/main" id="{B3D81726-8C9B-4A11-8B61-98AE33CE51B8}"/>
              </a:ext>
            </a:extLst>
          </p:cNvPr>
          <p:cNvSpPr>
            <a:spLocks noGrp="1"/>
          </p:cNvSpPr>
          <p:nvPr>
            <p:ph type="sldNum" sz="quarter" idx="12"/>
          </p:nvPr>
        </p:nvSpPr>
        <p:spPr>
          <a:xfrm>
            <a:off x="0" y="6492875"/>
            <a:ext cx="1312025" cy="365125"/>
          </a:xfrm>
        </p:spPr>
        <p:txBody>
          <a:bodyPr/>
          <a:lstStyle/>
          <a:p>
            <a:pPr algn="ctr"/>
            <a:r>
              <a:rPr lang="en-US" sz="1400" dirty="0"/>
              <a:t>3</a:t>
            </a:r>
          </a:p>
        </p:txBody>
      </p:sp>
      <p:pic>
        <p:nvPicPr>
          <p:cNvPr id="6" name="図 5">
            <a:extLst>
              <a:ext uri="{FF2B5EF4-FFF2-40B4-BE49-F238E27FC236}">
                <a16:creationId xmlns="" xmlns:a16="http://schemas.microsoft.com/office/drawing/2014/main" id="{A5E7C51B-0C64-421B-9EAA-31C14614FBE1}"/>
              </a:ext>
            </a:extLst>
          </p:cNvPr>
          <p:cNvPicPr>
            <a:picLocks noChangeAspect="1"/>
          </p:cNvPicPr>
          <p:nvPr/>
        </p:nvPicPr>
        <p:blipFill>
          <a:blip r:embed="rId2"/>
          <a:stretch>
            <a:fillRect/>
          </a:stretch>
        </p:blipFill>
        <p:spPr>
          <a:xfrm>
            <a:off x="9844857" y="5777615"/>
            <a:ext cx="2206589" cy="539388"/>
          </a:xfrm>
          <a:prstGeom prst="rect">
            <a:avLst/>
          </a:prstGeom>
        </p:spPr>
      </p:pic>
      <p:sp>
        <p:nvSpPr>
          <p:cNvPr id="4" name="正方形/長方形 3">
            <a:extLst>
              <a:ext uri="{FF2B5EF4-FFF2-40B4-BE49-F238E27FC236}">
                <a16:creationId xmlns="" xmlns:a16="http://schemas.microsoft.com/office/drawing/2014/main" id="{1760A5D1-DDE5-4ADF-98F3-2450AEC94E8F}"/>
              </a:ext>
            </a:extLst>
          </p:cNvPr>
          <p:cNvSpPr/>
          <p:nvPr/>
        </p:nvSpPr>
        <p:spPr>
          <a:xfrm>
            <a:off x="656012" y="1874787"/>
            <a:ext cx="10022297" cy="93062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8588120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 xmlns:a16="http://schemas.microsoft.com/office/drawing/2014/main" id="{832AC4FE-0A21-4D5A-B8C5-3CF02CD93237}"/>
              </a:ext>
            </a:extLst>
          </p:cNvPr>
          <p:cNvSpPr/>
          <p:nvPr/>
        </p:nvSpPr>
        <p:spPr>
          <a:xfrm>
            <a:off x="1170122" y="4300780"/>
            <a:ext cx="9946037" cy="5811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Subtitle 2">
            <a:extLst>
              <a:ext uri="{FF2B5EF4-FFF2-40B4-BE49-F238E27FC236}">
                <a16:creationId xmlns="" xmlns:a16="http://schemas.microsoft.com/office/drawing/2014/main" id="{5A98E287-62D1-4656-B15C-113E37501F83}"/>
              </a:ext>
            </a:extLst>
          </p:cNvPr>
          <p:cNvSpPr>
            <a:spLocks noGrp="1"/>
          </p:cNvSpPr>
          <p:nvPr>
            <p:ph type="subTitle" idx="1"/>
          </p:nvPr>
        </p:nvSpPr>
        <p:spPr>
          <a:xfrm>
            <a:off x="628214" y="291106"/>
            <a:ext cx="10777355" cy="630274"/>
          </a:xfrm>
        </p:spPr>
        <p:txBody>
          <a:bodyPr>
            <a:noAutofit/>
          </a:bodyPr>
          <a:lstStyle/>
          <a:p>
            <a:pPr marL="269240" lvl="0" indent="-269240" algn="just">
              <a:spcAft>
                <a:spcPts val="0"/>
              </a:spcAft>
              <a:buClr>
                <a:srgbClr val="1CADE4"/>
              </a:buClr>
            </a:pPr>
            <a:r>
              <a:rPr lang="en-US" altLang="ja-JP" sz="2800" b="1" kern="100" dirty="0">
                <a:solidFill>
                  <a:srgbClr val="2683C6">
                    <a:lumMod val="75000"/>
                  </a:srgbClr>
                </a:solidFill>
                <a:latin typeface="メイリオ" panose="020B0604030504040204" pitchFamily="50" charset="-128"/>
                <a:ea typeface="メイリオ" panose="020B0604030504040204" pitchFamily="50" charset="-128"/>
                <a:cs typeface="Times New Roman" panose="02020603050405020304" pitchFamily="18" charset="0"/>
              </a:rPr>
              <a:t>3</a:t>
            </a:r>
            <a:r>
              <a:rPr lang="ja-JP" altLang="en-US" sz="2800" b="1" kern="100" dirty="0">
                <a:solidFill>
                  <a:srgbClr val="2683C6">
                    <a:lumMod val="75000"/>
                  </a:srgbClr>
                </a:solidFill>
                <a:latin typeface="メイリオ" panose="020B0604030504040204" pitchFamily="50" charset="-128"/>
                <a:ea typeface="メイリオ" panose="020B0604030504040204" pitchFamily="50" charset="-128"/>
                <a:cs typeface="Times New Roman" panose="02020603050405020304" pitchFamily="18" charset="0"/>
              </a:rPr>
              <a:t>　パブリックコメントの結果 </a:t>
            </a:r>
            <a:endParaRPr lang="en-US" altLang="ja-JP" sz="2800" b="1" kern="100" dirty="0">
              <a:solidFill>
                <a:srgbClr val="2683C6">
                  <a:lumMod val="75000"/>
                </a:srgbClr>
              </a:solidFill>
              <a:latin typeface="メイリオ" panose="020B0604030504040204" pitchFamily="50" charset="-128"/>
              <a:ea typeface="メイリオ" panose="020B0604030504040204" pitchFamily="50" charset="-128"/>
              <a:cs typeface="Times New Roman" panose="02020603050405020304" pitchFamily="18" charset="0"/>
            </a:endParaRPr>
          </a:p>
          <a:p>
            <a:pPr marL="269240" lvl="0" indent="-269240" algn="just">
              <a:spcAft>
                <a:spcPts val="0"/>
              </a:spcAft>
              <a:buClr>
                <a:srgbClr val="1CADE4"/>
              </a:buClr>
            </a:pPr>
            <a:r>
              <a:rPr lang="ja-JP" altLang="en-US" sz="2800" b="1" kern="100" dirty="0">
                <a:solidFill>
                  <a:srgbClr val="2683C6">
                    <a:lumMod val="75000"/>
                  </a:srgbClr>
                </a:solidFill>
                <a:latin typeface="メイリオ" panose="020B0604030504040204" pitchFamily="50" charset="-128"/>
                <a:ea typeface="メイリオ" panose="020B0604030504040204" pitchFamily="50" charset="-128"/>
                <a:cs typeface="Times New Roman" panose="02020603050405020304" pitchFamily="18" charset="0"/>
              </a:rPr>
              <a:t>　　　　　　　</a:t>
            </a:r>
            <a:r>
              <a:rPr lang="en-US" altLang="ja-JP" sz="2800" b="1" kern="100" dirty="0">
                <a:solidFill>
                  <a:srgbClr val="2683C6">
                    <a:lumMod val="75000"/>
                  </a:srgbClr>
                </a:solidFill>
                <a:latin typeface="メイリオ" panose="020B0604030504040204" pitchFamily="50" charset="-128"/>
                <a:ea typeface="メイリオ" panose="020B0604030504040204" pitchFamily="50" charset="-128"/>
                <a:cs typeface="Times New Roman" panose="02020603050405020304" pitchFamily="18" charset="0"/>
              </a:rPr>
              <a:t>– </a:t>
            </a:r>
            <a:r>
              <a:rPr lang="ja-JP" altLang="en-US" sz="2800" b="1" kern="100" dirty="0">
                <a:solidFill>
                  <a:srgbClr val="2683C6">
                    <a:lumMod val="75000"/>
                  </a:srgbClr>
                </a:solidFill>
                <a:latin typeface="メイリオ" panose="020B0604030504040204" pitchFamily="50" charset="-128"/>
                <a:ea typeface="メイリオ" panose="020B0604030504040204" pitchFamily="50" charset="-128"/>
                <a:cs typeface="Times New Roman" panose="02020603050405020304" pitchFamily="18" charset="0"/>
              </a:rPr>
              <a:t>暗号資産デリバティブ・信用取引共通部分</a:t>
            </a:r>
            <a:endParaRPr lang="en-US" altLang="ja-JP" sz="2800" dirty="0">
              <a:solidFill>
                <a:srgbClr val="2683C6">
                  <a:lumMod val="75000"/>
                </a:srgbClr>
              </a:solidFill>
              <a:latin typeface="メイリオ" panose="020B0604030504040204" pitchFamily="50" charset="-128"/>
              <a:ea typeface="メイリオ" panose="020B0604030504040204" pitchFamily="50" charset="-128"/>
            </a:endParaRPr>
          </a:p>
          <a:p>
            <a:pPr marL="268288" indent="-268288" algn="just">
              <a:spcAft>
                <a:spcPts val="0"/>
              </a:spcAft>
            </a:pPr>
            <a:endParaRPr kumimoji="1" lang="en-US" sz="2800" dirty="0">
              <a:solidFill>
                <a:schemeClr val="accent2">
                  <a:lumMod val="75000"/>
                </a:schemeClr>
              </a:solidFill>
              <a:latin typeface="メイリオ" panose="020B0604030504040204" pitchFamily="50" charset="-128"/>
              <a:ea typeface="メイリオ" panose="020B0604030504040204" pitchFamily="50" charset="-128"/>
            </a:endParaRPr>
          </a:p>
        </p:txBody>
      </p:sp>
      <p:sp>
        <p:nvSpPr>
          <p:cNvPr id="3" name="スライド番号プレースホルダー 2">
            <a:extLst>
              <a:ext uri="{FF2B5EF4-FFF2-40B4-BE49-F238E27FC236}">
                <a16:creationId xmlns="" xmlns:a16="http://schemas.microsoft.com/office/drawing/2014/main" id="{B3D81726-8C9B-4A11-8B61-98AE33CE51B8}"/>
              </a:ext>
            </a:extLst>
          </p:cNvPr>
          <p:cNvSpPr>
            <a:spLocks noGrp="1"/>
          </p:cNvSpPr>
          <p:nvPr>
            <p:ph type="sldNum" sz="quarter" idx="12"/>
          </p:nvPr>
        </p:nvSpPr>
        <p:spPr>
          <a:xfrm>
            <a:off x="0" y="6492875"/>
            <a:ext cx="1312025" cy="365125"/>
          </a:xfrm>
        </p:spPr>
        <p:txBody>
          <a:bodyPr/>
          <a:lstStyle/>
          <a:p>
            <a:pPr algn="ctr"/>
            <a:r>
              <a:rPr lang="en-US" sz="1400" dirty="0"/>
              <a:t>4</a:t>
            </a:r>
          </a:p>
        </p:txBody>
      </p:sp>
      <p:sp>
        <p:nvSpPr>
          <p:cNvPr id="6" name="テキスト ボックス 5">
            <a:extLst>
              <a:ext uri="{FF2B5EF4-FFF2-40B4-BE49-F238E27FC236}">
                <a16:creationId xmlns="" xmlns:a16="http://schemas.microsoft.com/office/drawing/2014/main" id="{2549EFB9-A213-430F-8EF3-104CA45EBCC5}"/>
              </a:ext>
            </a:extLst>
          </p:cNvPr>
          <p:cNvSpPr txBox="1"/>
          <p:nvPr/>
        </p:nvSpPr>
        <p:spPr>
          <a:xfrm>
            <a:off x="656012" y="1480134"/>
            <a:ext cx="10665673" cy="461665"/>
          </a:xfrm>
          <a:prstGeom prst="rect">
            <a:avLst/>
          </a:prstGeom>
          <a:noFill/>
        </p:spPr>
        <p:txBody>
          <a:bodyPr wrap="square" rtlCol="0">
            <a:spAutoFit/>
          </a:bodyPr>
          <a:lstStyle/>
          <a:p>
            <a:pPr marL="269240" indent="-269240" algn="just">
              <a:spcAft>
                <a:spcPts val="0"/>
              </a:spcAft>
            </a:pPr>
            <a:r>
              <a:rPr lang="en-US" altLang="ja-JP" sz="2400" b="1" kern="100" dirty="0">
                <a:solidFill>
                  <a:schemeClr val="accent1">
                    <a:lumMod val="75000"/>
                  </a:schemeClr>
                </a:solidFill>
                <a:latin typeface="メイリオ" panose="020B0604030504040204" pitchFamily="50" charset="-128"/>
                <a:ea typeface="メイリオ" panose="020B0604030504040204" pitchFamily="50" charset="-128"/>
                <a:cs typeface="Times New Roman" panose="02020603050405020304" pitchFamily="18" charset="0"/>
              </a:rPr>
              <a:t>3.1	</a:t>
            </a:r>
            <a:r>
              <a:rPr lang="ja-JP" altLang="ja-JP" sz="2400" b="1" kern="100" dirty="0">
                <a:solidFill>
                  <a:schemeClr val="accent1">
                    <a:lumMod val="75000"/>
                  </a:schemeClr>
                </a:solidFill>
                <a:latin typeface="メイリオ" panose="020B0604030504040204" pitchFamily="50" charset="-128"/>
                <a:ea typeface="メイリオ" panose="020B0604030504040204" pitchFamily="50" charset="-128"/>
                <a:cs typeface="Times New Roman" panose="02020603050405020304" pitchFamily="18" charset="0"/>
              </a:rPr>
              <a:t>レバレッジ倍率</a:t>
            </a:r>
            <a:endParaRPr lang="ja-JP" altLang="ja-JP" sz="2400" kern="100" dirty="0">
              <a:solidFill>
                <a:schemeClr val="accent1">
                  <a:lumMod val="75000"/>
                </a:schemeClr>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8" name="テキスト ボックス 7">
            <a:extLst>
              <a:ext uri="{FF2B5EF4-FFF2-40B4-BE49-F238E27FC236}">
                <a16:creationId xmlns="" xmlns:a16="http://schemas.microsoft.com/office/drawing/2014/main" id="{5EC6D3DC-C686-460E-9E58-657484E02617}"/>
              </a:ext>
            </a:extLst>
          </p:cNvPr>
          <p:cNvSpPr txBox="1"/>
          <p:nvPr/>
        </p:nvSpPr>
        <p:spPr>
          <a:xfrm>
            <a:off x="656012" y="1941799"/>
            <a:ext cx="10777355" cy="1938992"/>
          </a:xfrm>
          <a:prstGeom prst="rect">
            <a:avLst/>
          </a:prstGeom>
          <a:noFill/>
        </p:spPr>
        <p:txBody>
          <a:bodyPr wrap="square" rtlCol="0">
            <a:spAutoFit/>
          </a:bodyPr>
          <a:lstStyle/>
          <a:p>
            <a:pPr>
              <a:lnSpc>
                <a:spcPct val="200000"/>
              </a:lnSpc>
            </a:pPr>
            <a:r>
              <a:rPr lang="en-US" altLang="ja-JP" sz="2000" b="1" dirty="0">
                <a:latin typeface="メイリオ" panose="020B0604030504040204" pitchFamily="50" charset="-128"/>
                <a:ea typeface="メイリオ" panose="020B0604030504040204" pitchFamily="50" charset="-128"/>
              </a:rPr>
              <a:t>&lt;</a:t>
            </a:r>
            <a:r>
              <a:rPr lang="ja-JP" altLang="ja-JP" sz="2000" b="1" dirty="0">
                <a:latin typeface="メイリオ" panose="020B0604030504040204" pitchFamily="50" charset="-128"/>
                <a:ea typeface="メイリオ" panose="020B0604030504040204" pitchFamily="50" charset="-128"/>
              </a:rPr>
              <a:t>パブコメ結果</a:t>
            </a:r>
            <a:r>
              <a:rPr lang="en-US" altLang="ja-JP" sz="2000" b="1" dirty="0">
                <a:latin typeface="メイリオ" panose="020B0604030504040204" pitchFamily="50" charset="-128"/>
                <a:ea typeface="メイリオ" panose="020B0604030504040204" pitchFamily="50" charset="-128"/>
              </a:rPr>
              <a:t>&gt;</a:t>
            </a:r>
            <a:endParaRPr lang="ja-JP" altLang="ja-JP" sz="2000" dirty="0">
              <a:latin typeface="メイリオ" panose="020B0604030504040204" pitchFamily="50" charset="-128"/>
              <a:ea typeface="メイリオ" panose="020B0604030504040204" pitchFamily="50" charset="-128"/>
            </a:endParaRPr>
          </a:p>
          <a:p>
            <a:pPr>
              <a:lnSpc>
                <a:spcPct val="200000"/>
              </a:lnSpc>
            </a:pPr>
            <a:r>
              <a:rPr lang="ja-JP" altLang="en-US" sz="2000" dirty="0" smtClean="0">
                <a:latin typeface="メイリオ" panose="020B0604030504040204" pitchFamily="50" charset="-128"/>
                <a:ea typeface="メイリオ" panose="020B0604030504040204" pitchFamily="50" charset="-128"/>
              </a:rPr>
              <a:t>　</a:t>
            </a:r>
            <a:r>
              <a:rPr lang="ja-JP" altLang="ja-JP" sz="2000" dirty="0" smtClean="0">
                <a:latin typeface="メイリオ" panose="020B0604030504040204" pitchFamily="50" charset="-128"/>
                <a:ea typeface="メイリオ" panose="020B0604030504040204" pitchFamily="50" charset="-128"/>
              </a:rPr>
              <a:t>暗号</a:t>
            </a:r>
            <a:r>
              <a:rPr lang="ja-JP" altLang="ja-JP" sz="2000" dirty="0">
                <a:latin typeface="メイリオ" panose="020B0604030504040204" pitchFamily="50" charset="-128"/>
                <a:ea typeface="メイリオ" panose="020B0604030504040204" pitchFamily="50" charset="-128"/>
              </a:rPr>
              <a:t>資産の個人向けの信用取引、デリバティブ</a:t>
            </a:r>
            <a:r>
              <a:rPr lang="ja-JP" altLang="ja-JP" sz="2000" dirty="0" smtClean="0">
                <a:latin typeface="メイリオ" panose="020B0604030504040204" pitchFamily="50" charset="-128"/>
                <a:ea typeface="メイリオ" panose="020B0604030504040204" pitchFamily="50" charset="-128"/>
              </a:rPr>
              <a:t>取引</a:t>
            </a:r>
            <a:r>
              <a:rPr lang="ja-JP" altLang="en-US" sz="2000" dirty="0" smtClean="0">
                <a:latin typeface="メイリオ" panose="020B0604030504040204" pitchFamily="50" charset="-128"/>
                <a:ea typeface="メイリオ" panose="020B0604030504040204" pitchFamily="50" charset="-128"/>
              </a:rPr>
              <a:t>の</a:t>
            </a:r>
            <a:r>
              <a:rPr lang="ja-JP" altLang="ja-JP" sz="2000" dirty="0" smtClean="0">
                <a:latin typeface="メイリオ" panose="020B0604030504040204" pitchFamily="50" charset="-128"/>
                <a:ea typeface="メイリオ" panose="020B0604030504040204" pitchFamily="50" charset="-128"/>
              </a:rPr>
              <a:t>レバレッジ比率</a:t>
            </a:r>
            <a:r>
              <a:rPr lang="ja-JP" altLang="en-US" sz="2000" dirty="0" smtClean="0">
                <a:latin typeface="メイリオ" panose="020B0604030504040204" pitchFamily="50" charset="-128"/>
                <a:ea typeface="メイリオ" panose="020B0604030504040204" pitchFamily="50" charset="-128"/>
              </a:rPr>
              <a:t>は</a:t>
            </a:r>
            <a:r>
              <a:rPr lang="en-US" altLang="ja-JP" sz="2000" dirty="0" smtClean="0">
                <a:latin typeface="メイリオ" panose="020B0604030504040204" pitchFamily="50" charset="-128"/>
                <a:ea typeface="メイリオ" panose="020B0604030504040204" pitchFamily="50" charset="-128"/>
              </a:rPr>
              <a:t>2</a:t>
            </a:r>
            <a:r>
              <a:rPr lang="ja-JP" altLang="ja-JP" sz="2000" dirty="0" smtClean="0">
                <a:latin typeface="メイリオ" panose="020B0604030504040204" pitchFamily="50" charset="-128"/>
                <a:ea typeface="メイリオ" panose="020B0604030504040204" pitchFamily="50" charset="-128"/>
              </a:rPr>
              <a:t>倍</a:t>
            </a:r>
            <a:r>
              <a:rPr lang="ja-JP" altLang="en-US" sz="2000" dirty="0" smtClean="0">
                <a:latin typeface="メイリオ" panose="020B0604030504040204" pitchFamily="50" charset="-128"/>
                <a:ea typeface="メイリオ" panose="020B0604030504040204" pitchFamily="50" charset="-128"/>
              </a:rPr>
              <a:t>を上限</a:t>
            </a:r>
            <a:endParaRPr lang="en-US" altLang="ja-JP" sz="2000" dirty="0" smtClean="0">
              <a:latin typeface="メイリオ" panose="020B0604030504040204" pitchFamily="50" charset="-128"/>
              <a:ea typeface="メイリオ" panose="020B0604030504040204" pitchFamily="50" charset="-128"/>
            </a:endParaRPr>
          </a:p>
          <a:p>
            <a:pPr>
              <a:lnSpc>
                <a:spcPct val="200000"/>
              </a:lnSpc>
            </a:pPr>
            <a:r>
              <a:rPr lang="ja-JP" altLang="en-US" sz="2000" dirty="0">
                <a:latin typeface="メイリオ" panose="020B0604030504040204" pitchFamily="50" charset="-128"/>
                <a:ea typeface="メイリオ" panose="020B0604030504040204" pitchFamily="50" charset="-128"/>
              </a:rPr>
              <a:t>　</a:t>
            </a:r>
            <a:r>
              <a:rPr lang="en-US" altLang="ja-JP" sz="2000" dirty="0" smtClean="0">
                <a:latin typeface="メイリオ" panose="020B0604030504040204" pitchFamily="50" charset="-128"/>
                <a:ea typeface="メイリオ" panose="020B0604030504040204" pitchFamily="50" charset="-128"/>
              </a:rPr>
              <a:t>(</a:t>
            </a:r>
            <a:r>
              <a:rPr lang="ja-JP" altLang="ja-JP" sz="2000" dirty="0">
                <a:latin typeface="メイリオ" panose="020B0604030504040204" pitchFamily="50" charset="-128"/>
                <a:ea typeface="メイリオ" panose="020B0604030504040204" pitchFamily="50" charset="-128"/>
              </a:rPr>
              <a:t>原案維持、</a:t>
            </a:r>
            <a:r>
              <a:rPr lang="en-US" altLang="ja-JP" sz="2000" dirty="0">
                <a:latin typeface="メイリオ" panose="020B0604030504040204" pitchFamily="50" charset="-128"/>
                <a:ea typeface="メイリオ" panose="020B0604030504040204" pitchFamily="50" charset="-128"/>
              </a:rPr>
              <a:t>68</a:t>
            </a:r>
            <a:r>
              <a:rPr lang="ja-JP" altLang="ja-JP" sz="2000" dirty="0">
                <a:latin typeface="メイリオ" panose="020B0604030504040204" pitchFamily="50" charset="-128"/>
                <a:ea typeface="メイリオ" panose="020B0604030504040204" pitchFamily="50" charset="-128"/>
              </a:rPr>
              <a:t>番～</a:t>
            </a:r>
            <a:r>
              <a:rPr lang="en-US" altLang="ja-JP" sz="2000" dirty="0">
                <a:latin typeface="メイリオ" panose="020B0604030504040204" pitchFamily="50" charset="-128"/>
                <a:ea typeface="メイリオ" panose="020B0604030504040204" pitchFamily="50" charset="-128"/>
              </a:rPr>
              <a:t>123</a:t>
            </a:r>
            <a:r>
              <a:rPr lang="ja-JP" altLang="ja-JP" sz="2000" dirty="0">
                <a:latin typeface="メイリオ" panose="020B0604030504040204" pitchFamily="50" charset="-128"/>
                <a:ea typeface="メイリオ" panose="020B0604030504040204" pitchFamily="50" charset="-128"/>
              </a:rPr>
              <a:t>番</a:t>
            </a:r>
            <a:r>
              <a:rPr lang="en-US" altLang="ja-JP" sz="2000" dirty="0" smtClean="0">
                <a:latin typeface="メイリオ" panose="020B0604030504040204" pitchFamily="50" charset="-128"/>
                <a:ea typeface="メイリオ" panose="020B0604030504040204" pitchFamily="50" charset="-128"/>
              </a:rPr>
              <a:t>)</a:t>
            </a:r>
            <a:r>
              <a:rPr lang="ja-JP" altLang="en-US" sz="2000" dirty="0" smtClean="0">
                <a:latin typeface="メイリオ" panose="020B0604030504040204" pitchFamily="50" charset="-128"/>
                <a:ea typeface="メイリオ" panose="020B0604030504040204" pitchFamily="50" charset="-128"/>
              </a:rPr>
              <a:t>　</a:t>
            </a:r>
            <a:endParaRPr lang="ja-JP" altLang="ja-JP" sz="2000" dirty="0">
              <a:latin typeface="メイリオ" panose="020B0604030504040204" pitchFamily="50" charset="-128"/>
              <a:ea typeface="メイリオ" panose="020B0604030504040204" pitchFamily="50" charset="-128"/>
            </a:endParaRPr>
          </a:p>
        </p:txBody>
      </p:sp>
      <p:pic>
        <p:nvPicPr>
          <p:cNvPr id="11" name="図 10">
            <a:extLst>
              <a:ext uri="{FF2B5EF4-FFF2-40B4-BE49-F238E27FC236}">
                <a16:creationId xmlns="" xmlns:a16="http://schemas.microsoft.com/office/drawing/2014/main" id="{203D124C-A848-4055-877A-25D66F19DBE8}"/>
              </a:ext>
            </a:extLst>
          </p:cNvPr>
          <p:cNvPicPr>
            <a:picLocks noChangeAspect="1"/>
          </p:cNvPicPr>
          <p:nvPr/>
        </p:nvPicPr>
        <p:blipFill>
          <a:blip r:embed="rId2"/>
          <a:stretch>
            <a:fillRect/>
          </a:stretch>
        </p:blipFill>
        <p:spPr>
          <a:xfrm>
            <a:off x="9844857" y="5777615"/>
            <a:ext cx="2206589" cy="539388"/>
          </a:xfrm>
          <a:prstGeom prst="rect">
            <a:avLst/>
          </a:prstGeom>
        </p:spPr>
      </p:pic>
    </p:spTree>
    <p:extLst>
      <p:ext uri="{BB962C8B-B14F-4D97-AF65-F5344CB8AC3E}">
        <p14:creationId xmlns:p14="http://schemas.microsoft.com/office/powerpoint/2010/main" val="4015175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 xmlns:a16="http://schemas.microsoft.com/office/drawing/2014/main" id="{832AC4FE-0A21-4D5A-B8C5-3CF02CD93237}"/>
              </a:ext>
            </a:extLst>
          </p:cNvPr>
          <p:cNvSpPr/>
          <p:nvPr/>
        </p:nvSpPr>
        <p:spPr>
          <a:xfrm>
            <a:off x="1170122" y="4300780"/>
            <a:ext cx="9946037" cy="5811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スライド番号プレースホルダー 2">
            <a:extLst>
              <a:ext uri="{FF2B5EF4-FFF2-40B4-BE49-F238E27FC236}">
                <a16:creationId xmlns="" xmlns:a16="http://schemas.microsoft.com/office/drawing/2014/main" id="{B3D81726-8C9B-4A11-8B61-98AE33CE51B8}"/>
              </a:ext>
            </a:extLst>
          </p:cNvPr>
          <p:cNvSpPr>
            <a:spLocks noGrp="1"/>
          </p:cNvSpPr>
          <p:nvPr>
            <p:ph type="sldNum" sz="quarter" idx="12"/>
          </p:nvPr>
        </p:nvSpPr>
        <p:spPr>
          <a:xfrm>
            <a:off x="0" y="6492875"/>
            <a:ext cx="1312025" cy="365125"/>
          </a:xfrm>
        </p:spPr>
        <p:txBody>
          <a:bodyPr/>
          <a:lstStyle/>
          <a:p>
            <a:pPr algn="ctr"/>
            <a:r>
              <a:rPr lang="en-US" altLang="ja-JP" sz="1400" dirty="0"/>
              <a:t>5</a:t>
            </a:r>
            <a:endParaRPr lang="en-US" sz="1400" dirty="0"/>
          </a:p>
        </p:txBody>
      </p:sp>
      <p:sp>
        <p:nvSpPr>
          <p:cNvPr id="9" name="テキスト ボックス 8">
            <a:extLst>
              <a:ext uri="{FF2B5EF4-FFF2-40B4-BE49-F238E27FC236}">
                <a16:creationId xmlns="" xmlns:a16="http://schemas.microsoft.com/office/drawing/2014/main" id="{032D0AE7-EA5C-4D5F-8182-3E788A4D2577}"/>
              </a:ext>
            </a:extLst>
          </p:cNvPr>
          <p:cNvSpPr txBox="1"/>
          <p:nvPr/>
        </p:nvSpPr>
        <p:spPr>
          <a:xfrm>
            <a:off x="611664" y="832104"/>
            <a:ext cx="10661290" cy="4955203"/>
          </a:xfrm>
          <a:prstGeom prst="rect">
            <a:avLst/>
          </a:prstGeom>
          <a:noFill/>
        </p:spPr>
        <p:txBody>
          <a:bodyPr wrap="square" rtlCol="0">
            <a:spAutoFit/>
          </a:bodyPr>
          <a:lstStyle/>
          <a:p>
            <a:pPr marL="269240" indent="-267970" algn="just">
              <a:lnSpc>
                <a:spcPct val="200000"/>
              </a:lnSpc>
              <a:spcAft>
                <a:spcPts val="0"/>
              </a:spcAft>
            </a:pPr>
            <a:r>
              <a:rPr lang="en-US" altLang="ja-JP" sz="2000" b="1" kern="100" dirty="0">
                <a:latin typeface="メイリオ" panose="020B0604030504040204" pitchFamily="50" charset="-128"/>
                <a:ea typeface="メイリオ" panose="020B0604030504040204" pitchFamily="50" charset="-128"/>
                <a:cs typeface="Times New Roman" panose="02020603050405020304" pitchFamily="18" charset="0"/>
              </a:rPr>
              <a:t>&lt;</a:t>
            </a:r>
            <a:r>
              <a:rPr lang="ja-JP" altLang="ja-JP" sz="2000" b="1" kern="100" dirty="0">
                <a:latin typeface="メイリオ" panose="020B0604030504040204" pitchFamily="50" charset="-128"/>
                <a:ea typeface="メイリオ" panose="020B0604030504040204" pitchFamily="50" charset="-128"/>
                <a:cs typeface="Times New Roman" panose="02020603050405020304" pitchFamily="18" charset="0"/>
              </a:rPr>
              <a:t>背景・解説</a:t>
            </a:r>
            <a:r>
              <a:rPr lang="en-US" altLang="ja-JP" sz="2000" b="1" kern="100" dirty="0">
                <a:latin typeface="メイリオ" panose="020B0604030504040204" pitchFamily="50" charset="-128"/>
                <a:ea typeface="メイリオ" panose="020B0604030504040204" pitchFamily="50" charset="-128"/>
                <a:cs typeface="Times New Roman" panose="02020603050405020304" pitchFamily="18" charset="0"/>
              </a:rPr>
              <a:t>&gt;</a:t>
            </a:r>
          </a:p>
          <a:p>
            <a:pPr marL="269240" indent="-267970" algn="just">
              <a:lnSpc>
                <a:spcPct val="200000"/>
              </a:lnSpc>
              <a:spcAft>
                <a:spcPts val="0"/>
              </a:spcAft>
            </a:pPr>
            <a:r>
              <a:rPr lang="ja-JP" altLang="en-US" sz="2000" kern="100" dirty="0" smtClean="0">
                <a:latin typeface="メイリオ" panose="020B0604030504040204" pitchFamily="50" charset="-128"/>
                <a:ea typeface="メイリオ" panose="020B0604030504040204" pitchFamily="50" charset="-128"/>
                <a:cs typeface="Times New Roman" panose="02020603050405020304" pitchFamily="18" charset="0"/>
              </a:rPr>
              <a:t>　</a:t>
            </a:r>
            <a:r>
              <a:rPr lang="ja-JP" altLang="ja-JP" sz="2000" kern="100" dirty="0" smtClean="0">
                <a:latin typeface="メイリオ" panose="020B0604030504040204" pitchFamily="50" charset="-128"/>
                <a:ea typeface="メイリオ" panose="020B0604030504040204" pitchFamily="50" charset="-128"/>
                <a:cs typeface="Times New Roman" panose="02020603050405020304" pitchFamily="18" charset="0"/>
              </a:rPr>
              <a:t>暗号資産デリバティブ取引は</a:t>
            </a:r>
            <a:r>
              <a:rPr lang="ja-JP" altLang="en-US" sz="2000" kern="100" dirty="0" smtClean="0">
                <a:latin typeface="メイリオ" panose="020B0604030504040204" pitchFamily="50" charset="-128"/>
                <a:ea typeface="メイリオ" panose="020B0604030504040204" pitchFamily="50" charset="-128"/>
                <a:cs typeface="Times New Roman" panose="02020603050405020304" pitchFamily="18" charset="0"/>
              </a:rPr>
              <a:t>、</a:t>
            </a:r>
            <a:r>
              <a:rPr lang="ja-JP" altLang="ja-JP" sz="2000" kern="100" dirty="0" smtClean="0">
                <a:latin typeface="メイリオ" panose="020B0604030504040204" pitchFamily="50" charset="-128"/>
                <a:ea typeface="メイリオ" panose="020B0604030504040204" pitchFamily="50" charset="-128"/>
                <a:cs typeface="Times New Roman" panose="02020603050405020304" pitchFamily="18" charset="0"/>
              </a:rPr>
              <a:t>現在、</a:t>
            </a:r>
            <a:r>
              <a:rPr lang="en-US" altLang="ja-JP" sz="2000" kern="100" dirty="0" smtClean="0">
                <a:latin typeface="メイリオ" panose="020B0604030504040204" pitchFamily="50" charset="-128"/>
                <a:ea typeface="メイリオ" panose="020B0604030504040204" pitchFamily="50" charset="-128"/>
                <a:cs typeface="Times New Roman" panose="02020603050405020304" pitchFamily="18" charset="0"/>
              </a:rPr>
              <a:t>JVCEA</a:t>
            </a:r>
            <a:r>
              <a:rPr lang="ja-JP" altLang="en-US" sz="2000" kern="100" dirty="0" smtClean="0">
                <a:latin typeface="メイリオ" panose="020B0604030504040204" pitchFamily="50" charset="-128"/>
                <a:ea typeface="メイリオ" panose="020B0604030504040204" pitchFamily="50" charset="-128"/>
                <a:cs typeface="Times New Roman" panose="02020603050405020304" pitchFamily="18" charset="0"/>
              </a:rPr>
              <a:t>自主規制に従い、</a:t>
            </a:r>
            <a:r>
              <a:rPr lang="ja-JP" altLang="ja-JP" sz="2000" kern="100" dirty="0" smtClean="0">
                <a:latin typeface="メイリオ" panose="020B0604030504040204" pitchFamily="50" charset="-128"/>
                <a:ea typeface="メイリオ" panose="020B0604030504040204" pitchFamily="50" charset="-128"/>
                <a:cs typeface="Times New Roman" panose="02020603050405020304" pitchFamily="18" charset="0"/>
              </a:rPr>
              <a:t>多く</a:t>
            </a:r>
            <a:r>
              <a:rPr lang="ja-JP" altLang="ja-JP" sz="2000" kern="100" dirty="0">
                <a:latin typeface="メイリオ" panose="020B0604030504040204" pitchFamily="50" charset="-128"/>
                <a:ea typeface="メイリオ" panose="020B0604030504040204" pitchFamily="50" charset="-128"/>
                <a:cs typeface="Times New Roman" panose="02020603050405020304" pitchFamily="18" charset="0"/>
              </a:rPr>
              <a:t>の交換</a:t>
            </a:r>
            <a:r>
              <a:rPr lang="ja-JP" altLang="ja-JP" sz="2000" kern="100" dirty="0" smtClean="0">
                <a:latin typeface="メイリオ" panose="020B0604030504040204" pitchFamily="50" charset="-128"/>
                <a:ea typeface="メイリオ" panose="020B0604030504040204" pitchFamily="50" charset="-128"/>
                <a:cs typeface="Times New Roman" panose="02020603050405020304" pitchFamily="18" charset="0"/>
              </a:rPr>
              <a:t>業者</a:t>
            </a:r>
            <a:r>
              <a:rPr lang="ja-JP" altLang="en-US" sz="2000" kern="100" dirty="0" smtClean="0">
                <a:latin typeface="メイリオ" panose="020B0604030504040204" pitchFamily="50" charset="-128"/>
                <a:ea typeface="メイリオ" panose="020B0604030504040204" pitchFamily="50" charset="-128"/>
                <a:cs typeface="Times New Roman" panose="02020603050405020304" pitchFamily="18" charset="0"/>
              </a:rPr>
              <a:t>では</a:t>
            </a:r>
            <a:r>
              <a:rPr lang="ja-JP" altLang="ja-JP" sz="2000" kern="100" dirty="0" smtClean="0">
                <a:latin typeface="メイリオ" panose="020B0604030504040204" pitchFamily="50" charset="-128"/>
                <a:ea typeface="メイリオ" panose="020B0604030504040204" pitchFamily="50" charset="-128"/>
                <a:cs typeface="Times New Roman" panose="02020603050405020304" pitchFamily="18" charset="0"/>
              </a:rPr>
              <a:t>上限</a:t>
            </a:r>
            <a:r>
              <a:rPr lang="en-US" altLang="ja-JP" sz="2000" kern="100" dirty="0">
                <a:latin typeface="メイリオ" panose="020B0604030504040204" pitchFamily="50" charset="-128"/>
                <a:ea typeface="メイリオ" panose="020B0604030504040204" pitchFamily="50" charset="-128"/>
                <a:cs typeface="Times New Roman" panose="02020603050405020304" pitchFamily="18" charset="0"/>
              </a:rPr>
              <a:t>4</a:t>
            </a:r>
            <a:r>
              <a:rPr lang="ja-JP" altLang="ja-JP" sz="2000" kern="100" dirty="0" smtClean="0">
                <a:latin typeface="メイリオ" panose="020B0604030504040204" pitchFamily="50" charset="-128"/>
                <a:ea typeface="メイリオ" panose="020B0604030504040204" pitchFamily="50" charset="-128"/>
                <a:cs typeface="Times New Roman" panose="02020603050405020304" pitchFamily="18" charset="0"/>
              </a:rPr>
              <a:t>倍。これ</a:t>
            </a:r>
            <a:r>
              <a:rPr lang="ja-JP" altLang="ja-JP" sz="2000" kern="100" dirty="0">
                <a:latin typeface="メイリオ" panose="020B0604030504040204" pitchFamily="50" charset="-128"/>
                <a:ea typeface="メイリオ" panose="020B0604030504040204" pitchFamily="50" charset="-128"/>
                <a:cs typeface="Times New Roman" panose="02020603050405020304" pitchFamily="18" charset="0"/>
              </a:rPr>
              <a:t>に対して、</a:t>
            </a:r>
            <a:r>
              <a:rPr lang="en-US" altLang="ja-JP" sz="2000" kern="100" dirty="0">
                <a:latin typeface="メイリオ" panose="020B0604030504040204" pitchFamily="50" charset="-128"/>
                <a:ea typeface="メイリオ" panose="020B0604030504040204" pitchFamily="50" charset="-128"/>
                <a:cs typeface="Times New Roman" panose="02020603050405020304" pitchFamily="18" charset="0"/>
              </a:rPr>
              <a:t>2018</a:t>
            </a:r>
            <a:r>
              <a:rPr lang="ja-JP" altLang="ja-JP" sz="2000" kern="100" dirty="0">
                <a:latin typeface="メイリオ" panose="020B0604030504040204" pitchFamily="50" charset="-128"/>
                <a:ea typeface="メイリオ" panose="020B0604030504040204" pitchFamily="50" charset="-128"/>
                <a:cs typeface="Times New Roman" panose="02020603050405020304" pitchFamily="18" charset="0"/>
              </a:rPr>
              <a:t>年の｢仮想通貨交換業に関する研究会｣では、海外の事例等を参考に</a:t>
            </a:r>
            <a:r>
              <a:rPr lang="ja-JP" altLang="ja-JP" sz="2000" kern="100" dirty="0" smtClean="0">
                <a:latin typeface="メイリオ" panose="020B0604030504040204" pitchFamily="50" charset="-128"/>
                <a:ea typeface="メイリオ" panose="020B0604030504040204" pitchFamily="50" charset="-128"/>
                <a:cs typeface="Times New Roman" panose="02020603050405020304" pitchFamily="18" charset="0"/>
              </a:rPr>
              <a:t>、</a:t>
            </a:r>
            <a:r>
              <a:rPr lang="en-US" altLang="ja-JP" sz="2000" kern="100" dirty="0" smtClean="0">
                <a:latin typeface="メイリオ" panose="020B0604030504040204" pitchFamily="50" charset="-128"/>
                <a:ea typeface="メイリオ" panose="020B0604030504040204" pitchFamily="50" charset="-128"/>
                <a:cs typeface="Times New Roman" panose="02020603050405020304" pitchFamily="18" charset="0"/>
              </a:rPr>
              <a:t>2</a:t>
            </a:r>
            <a:r>
              <a:rPr lang="ja-JP" altLang="ja-JP" sz="2000" kern="100" dirty="0">
                <a:latin typeface="メイリオ" panose="020B0604030504040204" pitchFamily="50" charset="-128"/>
                <a:ea typeface="メイリオ" panose="020B0604030504040204" pitchFamily="50" charset="-128"/>
                <a:cs typeface="Times New Roman" panose="02020603050405020304" pitchFamily="18" charset="0"/>
              </a:rPr>
              <a:t>倍を</a:t>
            </a:r>
            <a:r>
              <a:rPr lang="ja-JP" altLang="ja-JP" sz="2000" kern="100" dirty="0" smtClean="0">
                <a:latin typeface="メイリオ" panose="020B0604030504040204" pitchFamily="50" charset="-128"/>
                <a:ea typeface="メイリオ" panose="020B0604030504040204" pitchFamily="50" charset="-128"/>
                <a:cs typeface="Times New Roman" panose="02020603050405020304" pitchFamily="18" charset="0"/>
              </a:rPr>
              <a:t>上限と</a:t>
            </a:r>
            <a:r>
              <a:rPr lang="ja-JP" altLang="ja-JP" sz="2000" kern="100" dirty="0">
                <a:latin typeface="メイリオ" panose="020B0604030504040204" pitchFamily="50" charset="-128"/>
                <a:ea typeface="メイリオ" panose="020B0604030504040204" pitchFamily="50" charset="-128"/>
                <a:cs typeface="Times New Roman" panose="02020603050405020304" pitchFamily="18" charset="0"/>
              </a:rPr>
              <a:t>することが適当だ、とされた。</a:t>
            </a:r>
          </a:p>
          <a:p>
            <a:pPr marL="269240" indent="-267970" algn="just">
              <a:lnSpc>
                <a:spcPct val="200000"/>
              </a:lnSpc>
              <a:spcAft>
                <a:spcPts val="0"/>
              </a:spcAft>
            </a:pPr>
            <a:r>
              <a:rPr lang="ja-JP" altLang="en-US" sz="2000" kern="100" dirty="0" smtClean="0">
                <a:latin typeface="メイリオ" panose="020B0604030504040204" pitchFamily="50" charset="-128"/>
                <a:ea typeface="メイリオ" panose="020B0604030504040204" pitchFamily="50" charset="-128"/>
                <a:cs typeface="Times New Roman" panose="02020603050405020304" pitchFamily="18" charset="0"/>
              </a:rPr>
              <a:t>　</a:t>
            </a:r>
            <a:r>
              <a:rPr lang="ja-JP" altLang="ja-JP" sz="2000" kern="100" dirty="0" smtClean="0">
                <a:latin typeface="メイリオ" panose="020B0604030504040204" pitchFamily="50" charset="-128"/>
                <a:ea typeface="メイリオ" panose="020B0604030504040204" pitchFamily="50" charset="-128"/>
                <a:cs typeface="Times New Roman" panose="02020603050405020304" pitchFamily="18" charset="0"/>
              </a:rPr>
              <a:t>上限</a:t>
            </a:r>
            <a:r>
              <a:rPr lang="en-US" altLang="ja-JP" sz="2000" kern="100" dirty="0">
                <a:latin typeface="メイリオ" panose="020B0604030504040204" pitchFamily="50" charset="-128"/>
                <a:ea typeface="メイリオ" panose="020B0604030504040204" pitchFamily="50" charset="-128"/>
                <a:cs typeface="Times New Roman" panose="02020603050405020304" pitchFamily="18" charset="0"/>
              </a:rPr>
              <a:t>2</a:t>
            </a:r>
            <a:r>
              <a:rPr lang="ja-JP" altLang="ja-JP" sz="2000" kern="100" dirty="0" smtClean="0">
                <a:latin typeface="メイリオ" panose="020B0604030504040204" pitchFamily="50" charset="-128"/>
                <a:ea typeface="メイリオ" panose="020B0604030504040204" pitchFamily="50" charset="-128"/>
                <a:cs typeface="Times New Roman" panose="02020603050405020304" pitchFamily="18" charset="0"/>
              </a:rPr>
              <a:t>倍改正には</a:t>
            </a:r>
            <a:r>
              <a:rPr lang="ja-JP" altLang="ja-JP" sz="2000" kern="100" dirty="0">
                <a:latin typeface="メイリオ" panose="020B0604030504040204" pitchFamily="50" charset="-128"/>
                <a:ea typeface="メイリオ" panose="020B0604030504040204" pitchFamily="50" charset="-128"/>
                <a:cs typeface="Times New Roman" panose="02020603050405020304" pitchFamily="18" charset="0"/>
              </a:rPr>
              <a:t>、個人投資家等も含め極めて多くの反対があり、</a:t>
            </a:r>
            <a:r>
              <a:rPr lang="ja-JP" altLang="ja-JP" sz="2000" kern="100" dirty="0" smtClean="0">
                <a:latin typeface="メイリオ" panose="020B0604030504040204" pitchFamily="50" charset="-128"/>
                <a:ea typeface="メイリオ" panose="020B0604030504040204" pitchFamily="50" charset="-128"/>
                <a:cs typeface="Times New Roman" panose="02020603050405020304" pitchFamily="18" charset="0"/>
              </a:rPr>
              <a:t>パブリックコメントに対して</a:t>
            </a:r>
            <a:r>
              <a:rPr lang="ja-JP" altLang="ja-JP" sz="2000" kern="100" dirty="0">
                <a:latin typeface="メイリオ" panose="020B0604030504040204" pitchFamily="50" charset="-128"/>
                <a:ea typeface="メイリオ" panose="020B0604030504040204" pitchFamily="50" charset="-128"/>
                <a:cs typeface="Times New Roman" panose="02020603050405020304" pitchFamily="18" charset="0"/>
              </a:rPr>
              <a:t>も</a:t>
            </a:r>
            <a:r>
              <a:rPr lang="ja-JP" altLang="ja-JP" sz="2000" kern="100" dirty="0" smtClean="0">
                <a:latin typeface="メイリオ" panose="020B0604030504040204" pitchFamily="50" charset="-128"/>
                <a:ea typeface="メイリオ" panose="020B0604030504040204" pitchFamily="50" charset="-128"/>
                <a:cs typeface="Times New Roman" panose="02020603050405020304" pitchFamily="18" charset="0"/>
              </a:rPr>
              <a:t>多数の</a:t>
            </a:r>
            <a:r>
              <a:rPr lang="ja-JP" altLang="ja-JP" sz="2000" kern="100" dirty="0">
                <a:latin typeface="メイリオ" panose="020B0604030504040204" pitchFamily="50" charset="-128"/>
                <a:ea typeface="メイリオ" panose="020B0604030504040204" pitchFamily="50" charset="-128"/>
                <a:cs typeface="Times New Roman" panose="02020603050405020304" pitchFamily="18" charset="0"/>
              </a:rPr>
              <a:t>コメントが出されたが、</a:t>
            </a:r>
            <a:r>
              <a:rPr lang="ja-JP" altLang="ja-JP" sz="2000" u="sng" kern="100" dirty="0">
                <a:latin typeface="メイリオ" panose="020B0604030504040204" pitchFamily="50" charset="-128"/>
                <a:ea typeface="メイリオ" panose="020B0604030504040204" pitchFamily="50" charset="-128"/>
                <a:cs typeface="Times New Roman" panose="02020603050405020304" pitchFamily="18" charset="0"/>
              </a:rPr>
              <a:t>①顧客保護</a:t>
            </a:r>
            <a:r>
              <a:rPr lang="ja-JP" altLang="ja-JP" sz="2000" kern="100"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ja-JP" sz="2000" u="sng" kern="100" dirty="0">
                <a:latin typeface="メイリオ" panose="020B0604030504040204" pitchFamily="50" charset="-128"/>
                <a:ea typeface="メイリオ" panose="020B0604030504040204" pitchFamily="50" charset="-128"/>
                <a:cs typeface="Times New Roman" panose="02020603050405020304" pitchFamily="18" charset="0"/>
              </a:rPr>
              <a:t>②業者のリスク管理</a:t>
            </a:r>
            <a:r>
              <a:rPr lang="ja-JP" altLang="ja-JP" sz="2000" kern="100"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ja-JP" sz="2000" u="sng" kern="100" dirty="0">
                <a:latin typeface="メイリオ" panose="020B0604030504040204" pitchFamily="50" charset="-128"/>
                <a:ea typeface="メイリオ" panose="020B0604030504040204" pitchFamily="50" charset="-128"/>
                <a:cs typeface="Times New Roman" panose="02020603050405020304" pitchFamily="18" charset="0"/>
              </a:rPr>
              <a:t>③</a:t>
            </a:r>
            <a:r>
              <a:rPr lang="ja-JP" altLang="ja-JP" sz="2000" u="sng" kern="100" dirty="0" smtClean="0">
                <a:latin typeface="メイリオ" panose="020B0604030504040204" pitchFamily="50" charset="-128"/>
                <a:ea typeface="メイリオ" panose="020B0604030504040204" pitchFamily="50" charset="-128"/>
                <a:cs typeface="Times New Roman" panose="02020603050405020304" pitchFamily="18" charset="0"/>
              </a:rPr>
              <a:t>過当</a:t>
            </a:r>
            <a:r>
              <a:rPr lang="ja-JP" altLang="ja-JP" sz="2000" u="sng" kern="100" dirty="0">
                <a:latin typeface="メイリオ" panose="020B0604030504040204" pitchFamily="50" charset="-128"/>
                <a:ea typeface="メイリオ" panose="020B0604030504040204" pitchFamily="50" charset="-128"/>
                <a:cs typeface="Times New Roman" panose="02020603050405020304" pitchFamily="18" charset="0"/>
              </a:rPr>
              <a:t>投機の</a:t>
            </a:r>
            <a:r>
              <a:rPr lang="ja-JP" altLang="ja-JP" sz="2000" u="sng" kern="100" dirty="0" smtClean="0">
                <a:latin typeface="メイリオ" panose="020B0604030504040204" pitchFamily="50" charset="-128"/>
                <a:ea typeface="メイリオ" panose="020B0604030504040204" pitchFamily="50" charset="-128"/>
                <a:cs typeface="Times New Roman" panose="02020603050405020304" pitchFamily="18" charset="0"/>
              </a:rPr>
              <a:t>防止</a:t>
            </a:r>
            <a:r>
              <a:rPr lang="ja-JP" altLang="ja-JP" sz="2000" kern="100" dirty="0">
                <a:latin typeface="メイリオ" panose="020B0604030504040204" pitchFamily="50" charset="-128"/>
                <a:ea typeface="メイリオ" panose="020B0604030504040204" pitchFamily="50" charset="-128"/>
                <a:cs typeface="Times New Roman" panose="02020603050405020304" pitchFamily="18" charset="0"/>
              </a:rPr>
              <a:t>、を理由に原案</a:t>
            </a:r>
            <a:r>
              <a:rPr lang="ja-JP" altLang="ja-JP" sz="2000" kern="100" dirty="0" smtClean="0">
                <a:latin typeface="メイリオ" panose="020B0604030504040204" pitchFamily="50" charset="-128"/>
                <a:ea typeface="メイリオ" panose="020B0604030504040204" pitchFamily="50" charset="-128"/>
                <a:cs typeface="Times New Roman" panose="02020603050405020304" pitchFamily="18" charset="0"/>
              </a:rPr>
              <a:t>どおり</a:t>
            </a:r>
            <a:r>
              <a:rPr lang="ja-JP" altLang="ja-JP" sz="2000" kern="100" dirty="0">
                <a:latin typeface="メイリオ" panose="020B0604030504040204" pitchFamily="50" charset="-128"/>
                <a:ea typeface="メイリオ" panose="020B0604030504040204" pitchFamily="50" charset="-128"/>
                <a:cs typeface="Times New Roman" panose="02020603050405020304" pitchFamily="18" charset="0"/>
              </a:rPr>
              <a:t>レバレッジ比率</a:t>
            </a:r>
            <a:r>
              <a:rPr lang="en-US" altLang="ja-JP" sz="2000" kern="100" dirty="0">
                <a:latin typeface="メイリオ" panose="020B0604030504040204" pitchFamily="50" charset="-128"/>
                <a:ea typeface="メイリオ" panose="020B0604030504040204" pitchFamily="50" charset="-128"/>
                <a:cs typeface="Times New Roman" panose="02020603050405020304" pitchFamily="18" charset="0"/>
              </a:rPr>
              <a:t>2</a:t>
            </a:r>
            <a:r>
              <a:rPr lang="ja-JP" altLang="ja-JP" sz="2000" kern="100" dirty="0">
                <a:latin typeface="メイリオ" panose="020B0604030504040204" pitchFamily="50" charset="-128"/>
                <a:ea typeface="メイリオ" panose="020B0604030504040204" pitchFamily="50" charset="-128"/>
                <a:cs typeface="Times New Roman" panose="02020603050405020304" pitchFamily="18" charset="0"/>
              </a:rPr>
              <a:t>倍が維持された</a:t>
            </a:r>
            <a:r>
              <a:rPr lang="ja-JP" altLang="ja-JP" sz="2000" kern="100" dirty="0" smtClean="0">
                <a:latin typeface="メイリオ" panose="020B0604030504040204" pitchFamily="50" charset="-128"/>
                <a:ea typeface="メイリオ" panose="020B0604030504040204" pitchFamily="50" charset="-128"/>
                <a:cs typeface="Times New Roman" panose="02020603050405020304" pitchFamily="18" charset="0"/>
              </a:rPr>
              <a:t>。</a:t>
            </a:r>
            <a:endParaRPr lang="en-US" altLang="ja-JP" sz="2000" kern="100" dirty="0" smtClean="0">
              <a:latin typeface="メイリオ" panose="020B0604030504040204" pitchFamily="50" charset="-128"/>
              <a:ea typeface="メイリオ" panose="020B0604030504040204" pitchFamily="50" charset="-128"/>
              <a:cs typeface="Times New Roman" panose="02020603050405020304" pitchFamily="18" charset="0"/>
            </a:endParaRPr>
          </a:p>
          <a:p>
            <a:pPr marL="269240" indent="-267970" algn="just">
              <a:lnSpc>
                <a:spcPct val="200000"/>
              </a:lnSpc>
              <a:spcAft>
                <a:spcPts val="0"/>
              </a:spcAft>
            </a:pPr>
            <a:endParaRPr lang="ja-JP" altLang="ja-JP" sz="1800" kern="100" dirty="0">
              <a:latin typeface="メイリオ" panose="020B0604030504040204" pitchFamily="50" charset="-128"/>
              <a:ea typeface="メイリオ" panose="020B0604030504040204" pitchFamily="50" charset="-128"/>
              <a:cs typeface="Times New Roman" panose="02020603050405020304" pitchFamily="18" charset="0"/>
            </a:endParaRPr>
          </a:p>
        </p:txBody>
      </p:sp>
      <p:pic>
        <p:nvPicPr>
          <p:cNvPr id="11" name="図 10">
            <a:extLst>
              <a:ext uri="{FF2B5EF4-FFF2-40B4-BE49-F238E27FC236}">
                <a16:creationId xmlns="" xmlns:a16="http://schemas.microsoft.com/office/drawing/2014/main" id="{203D124C-A848-4055-877A-25D66F19DBE8}"/>
              </a:ext>
            </a:extLst>
          </p:cNvPr>
          <p:cNvPicPr>
            <a:picLocks noChangeAspect="1"/>
          </p:cNvPicPr>
          <p:nvPr/>
        </p:nvPicPr>
        <p:blipFill>
          <a:blip r:embed="rId2"/>
          <a:stretch>
            <a:fillRect/>
          </a:stretch>
        </p:blipFill>
        <p:spPr>
          <a:xfrm>
            <a:off x="9844857" y="5777615"/>
            <a:ext cx="2206589" cy="539388"/>
          </a:xfrm>
          <a:prstGeom prst="rect">
            <a:avLst/>
          </a:prstGeom>
        </p:spPr>
      </p:pic>
    </p:spTree>
    <p:extLst>
      <p:ext uri="{BB962C8B-B14F-4D97-AF65-F5344CB8AC3E}">
        <p14:creationId xmlns:p14="http://schemas.microsoft.com/office/powerpoint/2010/main" val="12005490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 xmlns:a16="http://schemas.microsoft.com/office/drawing/2014/main" id="{3A52C1A0-435E-4A72-9781-F4A3D793F312}"/>
              </a:ext>
            </a:extLst>
          </p:cNvPr>
          <p:cNvSpPr/>
          <p:nvPr/>
        </p:nvSpPr>
        <p:spPr>
          <a:xfrm>
            <a:off x="1170122" y="4300780"/>
            <a:ext cx="9946037" cy="5811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Subtitle 2">
            <a:extLst>
              <a:ext uri="{FF2B5EF4-FFF2-40B4-BE49-F238E27FC236}">
                <a16:creationId xmlns="" xmlns:a16="http://schemas.microsoft.com/office/drawing/2014/main" id="{5A98E287-62D1-4656-B15C-113E37501F83}"/>
              </a:ext>
            </a:extLst>
          </p:cNvPr>
          <p:cNvSpPr>
            <a:spLocks noGrp="1"/>
          </p:cNvSpPr>
          <p:nvPr>
            <p:ph type="subTitle" idx="1"/>
          </p:nvPr>
        </p:nvSpPr>
        <p:spPr>
          <a:xfrm>
            <a:off x="628214" y="226915"/>
            <a:ext cx="10777355" cy="630274"/>
          </a:xfrm>
        </p:spPr>
        <p:txBody>
          <a:bodyPr anchor="ctr">
            <a:noAutofit/>
          </a:bodyPr>
          <a:lstStyle/>
          <a:p>
            <a:pPr marL="269240" indent="-269240" algn="just">
              <a:spcAft>
                <a:spcPts val="0"/>
              </a:spcAft>
            </a:pPr>
            <a:r>
              <a:rPr lang="en-US" altLang="ja-JP" sz="2800" b="1" kern="100" dirty="0">
                <a:solidFill>
                  <a:schemeClr val="accent2">
                    <a:lumMod val="75000"/>
                  </a:schemeClr>
                </a:solidFill>
                <a:latin typeface="メイリオ" panose="020B0604030504040204" pitchFamily="50" charset="-128"/>
                <a:ea typeface="メイリオ" panose="020B0604030504040204" pitchFamily="50" charset="-128"/>
                <a:cs typeface="Times New Roman" panose="02020603050405020304" pitchFamily="18" charset="0"/>
              </a:rPr>
              <a:t>4</a:t>
            </a:r>
            <a:r>
              <a:rPr lang="en-US" altLang="ja-JP" sz="2400" b="1" kern="100" dirty="0">
                <a:solidFill>
                  <a:schemeClr val="accent2">
                    <a:lumMod val="75000"/>
                  </a:schemeClr>
                </a:solidFill>
                <a:latin typeface="メイリオ" panose="020B0604030504040204" pitchFamily="50" charset="-128"/>
                <a:ea typeface="メイリオ" panose="020B0604030504040204" pitchFamily="50" charset="-128"/>
                <a:cs typeface="Times New Roman" panose="02020603050405020304" pitchFamily="18" charset="0"/>
              </a:rPr>
              <a:t>	</a:t>
            </a:r>
            <a:r>
              <a:rPr lang="ja-JP" altLang="en-US" sz="2400" b="1" kern="100" dirty="0">
                <a:solidFill>
                  <a:schemeClr val="accent2">
                    <a:lumMod val="75000"/>
                  </a:schemeClr>
                </a:solidFill>
                <a:latin typeface="メイリオ" panose="020B0604030504040204" pitchFamily="50" charset="-128"/>
                <a:ea typeface="メイリオ" panose="020B0604030504040204" pitchFamily="50" charset="-128"/>
                <a:cs typeface="Times New Roman" panose="02020603050405020304" pitchFamily="18" charset="0"/>
              </a:rPr>
              <a:t>　</a:t>
            </a:r>
            <a:r>
              <a:rPr lang="ja-JP" altLang="en-US" sz="2800" b="1" kern="100" dirty="0">
                <a:solidFill>
                  <a:schemeClr val="accent2">
                    <a:lumMod val="75000"/>
                  </a:schemeClr>
                </a:solidFill>
                <a:latin typeface="メイリオ" panose="020B0604030504040204" pitchFamily="50" charset="-128"/>
                <a:ea typeface="メイリオ" panose="020B0604030504040204" pitchFamily="50" charset="-128"/>
                <a:cs typeface="Times New Roman" panose="02020603050405020304" pitchFamily="18" charset="0"/>
              </a:rPr>
              <a:t>パブリックコメントの結果 </a:t>
            </a:r>
            <a:r>
              <a:rPr lang="en-US" altLang="ja-JP" sz="2800" b="1" kern="100" dirty="0">
                <a:solidFill>
                  <a:schemeClr val="accent2">
                    <a:lumMod val="75000"/>
                  </a:schemeClr>
                </a:solidFill>
                <a:latin typeface="メイリオ" panose="020B0604030504040204" pitchFamily="50" charset="-128"/>
                <a:ea typeface="メイリオ" panose="020B0604030504040204" pitchFamily="50" charset="-128"/>
                <a:cs typeface="Times New Roman" panose="02020603050405020304" pitchFamily="18" charset="0"/>
              </a:rPr>
              <a:t>– </a:t>
            </a:r>
            <a:r>
              <a:rPr lang="ja-JP" altLang="en-US" sz="2800" b="1" kern="100" dirty="0">
                <a:solidFill>
                  <a:schemeClr val="accent2">
                    <a:lumMod val="75000"/>
                  </a:schemeClr>
                </a:solidFill>
                <a:latin typeface="メイリオ" panose="020B0604030504040204" pitchFamily="50" charset="-128"/>
                <a:ea typeface="メイリオ" panose="020B0604030504040204" pitchFamily="50" charset="-128"/>
                <a:cs typeface="Times New Roman" panose="02020603050405020304" pitchFamily="18" charset="0"/>
              </a:rPr>
              <a:t>暗号資産デリバティブ　　</a:t>
            </a:r>
            <a:endParaRPr kumimoji="1" lang="en-US" sz="2800" dirty="0">
              <a:solidFill>
                <a:schemeClr val="accent2">
                  <a:lumMod val="75000"/>
                </a:schemeClr>
              </a:solidFill>
              <a:latin typeface="メイリオ" panose="020B0604030504040204" pitchFamily="50" charset="-128"/>
              <a:ea typeface="メイリオ" panose="020B0604030504040204" pitchFamily="50" charset="-128"/>
            </a:endParaRPr>
          </a:p>
        </p:txBody>
      </p:sp>
      <p:sp>
        <p:nvSpPr>
          <p:cNvPr id="7" name="テキスト ボックス 6">
            <a:extLst>
              <a:ext uri="{FF2B5EF4-FFF2-40B4-BE49-F238E27FC236}">
                <a16:creationId xmlns="" xmlns:a16="http://schemas.microsoft.com/office/drawing/2014/main" id="{8C27270F-0DFF-4E49-A4AB-5348619192AA}"/>
              </a:ext>
            </a:extLst>
          </p:cNvPr>
          <p:cNvSpPr txBox="1"/>
          <p:nvPr/>
        </p:nvSpPr>
        <p:spPr>
          <a:xfrm>
            <a:off x="628214" y="1040043"/>
            <a:ext cx="10665673" cy="461665"/>
          </a:xfrm>
          <a:prstGeom prst="rect">
            <a:avLst/>
          </a:prstGeom>
          <a:noFill/>
        </p:spPr>
        <p:txBody>
          <a:bodyPr wrap="square" rtlCol="0">
            <a:spAutoFit/>
          </a:bodyPr>
          <a:lstStyle/>
          <a:p>
            <a:pPr marL="269240" indent="-269240" algn="just">
              <a:spcAft>
                <a:spcPts val="0"/>
              </a:spcAft>
            </a:pPr>
            <a:r>
              <a:rPr lang="en-US" altLang="ja-JP" sz="2400" b="1" kern="100" dirty="0">
                <a:solidFill>
                  <a:schemeClr val="accent1">
                    <a:lumMod val="75000"/>
                  </a:schemeClr>
                </a:solidFill>
                <a:latin typeface="メイリオ" panose="020B0604030504040204" pitchFamily="50" charset="-128"/>
                <a:ea typeface="メイリオ" panose="020B0604030504040204" pitchFamily="50" charset="-128"/>
                <a:cs typeface="Times New Roman" panose="02020603050405020304" pitchFamily="18" charset="0"/>
              </a:rPr>
              <a:t>4.1	</a:t>
            </a:r>
            <a:r>
              <a:rPr lang="ja-JP" altLang="en-US" sz="2400" b="1" kern="100" dirty="0">
                <a:solidFill>
                  <a:schemeClr val="accent1">
                    <a:lumMod val="75000"/>
                  </a:schemeClr>
                </a:solidFill>
                <a:latin typeface="メイリオ" panose="020B0604030504040204" pitchFamily="50" charset="-128"/>
                <a:ea typeface="メイリオ" panose="020B0604030504040204" pitchFamily="50" charset="-128"/>
                <a:cs typeface="Times New Roman" panose="02020603050405020304" pitchFamily="18" charset="0"/>
              </a:rPr>
              <a:t>デリバティブプロフェッショナル</a:t>
            </a:r>
            <a:endParaRPr lang="ja-JP" altLang="ja-JP" sz="2400" kern="100" dirty="0">
              <a:solidFill>
                <a:schemeClr val="accent1">
                  <a:lumMod val="75000"/>
                </a:schemeClr>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2" name="テキスト ボックス 1">
            <a:extLst>
              <a:ext uri="{FF2B5EF4-FFF2-40B4-BE49-F238E27FC236}">
                <a16:creationId xmlns="" xmlns:a16="http://schemas.microsoft.com/office/drawing/2014/main" id="{B982C586-4FB9-4CB2-9AA3-15CAC37CF91F}"/>
              </a:ext>
            </a:extLst>
          </p:cNvPr>
          <p:cNvSpPr txBox="1"/>
          <p:nvPr/>
        </p:nvSpPr>
        <p:spPr>
          <a:xfrm>
            <a:off x="686246" y="1796448"/>
            <a:ext cx="10777355" cy="1938992"/>
          </a:xfrm>
          <a:prstGeom prst="rect">
            <a:avLst/>
          </a:prstGeom>
          <a:noFill/>
        </p:spPr>
        <p:txBody>
          <a:bodyPr wrap="square" rtlCol="0">
            <a:spAutoFit/>
          </a:bodyPr>
          <a:lstStyle/>
          <a:p>
            <a:pPr>
              <a:lnSpc>
                <a:spcPct val="200000"/>
              </a:lnSpc>
            </a:pPr>
            <a:r>
              <a:rPr lang="en-US" altLang="ja-JP" sz="2000" b="1" dirty="0">
                <a:latin typeface="メイリオ" panose="020B0604030504040204" pitchFamily="50" charset="-128"/>
                <a:ea typeface="メイリオ" panose="020B0604030504040204" pitchFamily="50" charset="-128"/>
              </a:rPr>
              <a:t>&lt;</a:t>
            </a:r>
            <a:r>
              <a:rPr lang="ja-JP" altLang="en-US" sz="2000" b="1" dirty="0">
                <a:latin typeface="メイリオ" panose="020B0604030504040204" pitchFamily="50" charset="-128"/>
                <a:ea typeface="メイリオ" panose="020B0604030504040204" pitchFamily="50" charset="-128"/>
              </a:rPr>
              <a:t>パブコメ結果</a:t>
            </a:r>
            <a:r>
              <a:rPr lang="en-US" altLang="ja-JP" sz="2000" b="1" dirty="0">
                <a:latin typeface="メイリオ" panose="020B0604030504040204" pitchFamily="50" charset="-128"/>
                <a:ea typeface="メイリオ" panose="020B0604030504040204" pitchFamily="50" charset="-128"/>
              </a:rPr>
              <a:t>&gt;</a:t>
            </a:r>
          </a:p>
          <a:p>
            <a:pPr>
              <a:lnSpc>
                <a:spcPct val="200000"/>
              </a:lnSpc>
            </a:pPr>
            <a:r>
              <a:rPr lang="ja-JP" altLang="en-US" sz="2000" dirty="0">
                <a:latin typeface="メイリオ" panose="020B0604030504040204" pitchFamily="50" charset="-128"/>
                <a:ea typeface="メイリオ" panose="020B0604030504040204" pitchFamily="50" charset="-128"/>
              </a:rPr>
              <a:t>暗号資産については</a:t>
            </a:r>
            <a:r>
              <a:rPr lang="ja-JP" altLang="en-US" sz="2000" dirty="0" smtClean="0">
                <a:latin typeface="メイリオ" panose="020B0604030504040204" pitchFamily="50" charset="-128"/>
                <a:ea typeface="メイリオ" panose="020B0604030504040204" pitchFamily="50" charset="-128"/>
              </a:rPr>
              <a:t>デリバティブプロと</a:t>
            </a:r>
            <a:r>
              <a:rPr lang="ja-JP" altLang="en-US" sz="2000" dirty="0">
                <a:latin typeface="メイリオ" panose="020B0604030504040204" pitchFamily="50" charset="-128"/>
                <a:ea typeface="メイリオ" panose="020B0604030504040204" pitchFamily="50" charset="-128"/>
              </a:rPr>
              <a:t>の間の取引に関する規制の適用除外を認めない</a:t>
            </a:r>
            <a:r>
              <a:rPr lang="en-US" altLang="ja-JP" sz="2000" dirty="0">
                <a:latin typeface="メイリオ" panose="020B0604030504040204" pitchFamily="50" charset="-128"/>
                <a:ea typeface="メイリオ" panose="020B0604030504040204" pitchFamily="50" charset="-128"/>
              </a:rPr>
              <a:t>(60</a:t>
            </a:r>
            <a:r>
              <a:rPr lang="ja-JP" altLang="en-US" sz="2000" dirty="0">
                <a:latin typeface="メイリオ" panose="020B0604030504040204" pitchFamily="50" charset="-128"/>
                <a:ea typeface="メイリオ" panose="020B0604030504040204" pitchFamily="50" charset="-128"/>
              </a:rPr>
              <a:t>～</a:t>
            </a:r>
            <a:r>
              <a:rPr lang="en-US" altLang="ja-JP" sz="2000" dirty="0">
                <a:latin typeface="メイリオ" panose="020B0604030504040204" pitchFamily="50" charset="-128"/>
                <a:ea typeface="メイリオ" panose="020B0604030504040204" pitchFamily="50" charset="-128"/>
              </a:rPr>
              <a:t>63</a:t>
            </a:r>
            <a:r>
              <a:rPr lang="ja-JP" altLang="en-US" sz="2000" dirty="0">
                <a:latin typeface="メイリオ" panose="020B0604030504040204" pitchFamily="50" charset="-128"/>
                <a:ea typeface="メイリオ" panose="020B0604030504040204" pitchFamily="50" charset="-128"/>
              </a:rPr>
              <a:t>番、原案維持</a:t>
            </a:r>
            <a:r>
              <a:rPr lang="en-US" altLang="ja-JP" sz="2000" dirty="0">
                <a:latin typeface="メイリオ" panose="020B0604030504040204" pitchFamily="50" charset="-128"/>
                <a:ea typeface="メイリオ" panose="020B0604030504040204" pitchFamily="50" charset="-128"/>
              </a:rPr>
              <a:t>)</a:t>
            </a:r>
          </a:p>
        </p:txBody>
      </p:sp>
      <p:sp>
        <p:nvSpPr>
          <p:cNvPr id="3" name="スライド番号プレースホルダー 2">
            <a:extLst>
              <a:ext uri="{FF2B5EF4-FFF2-40B4-BE49-F238E27FC236}">
                <a16:creationId xmlns="" xmlns:a16="http://schemas.microsoft.com/office/drawing/2014/main" id="{B8CF0D3E-45AC-43F9-B5FC-3FD7DB632904}"/>
              </a:ext>
            </a:extLst>
          </p:cNvPr>
          <p:cNvSpPr>
            <a:spLocks noGrp="1"/>
          </p:cNvSpPr>
          <p:nvPr>
            <p:ph type="sldNum" sz="quarter" idx="12"/>
          </p:nvPr>
        </p:nvSpPr>
        <p:spPr>
          <a:xfrm>
            <a:off x="0" y="6492875"/>
            <a:ext cx="1312025" cy="365125"/>
          </a:xfrm>
        </p:spPr>
        <p:txBody>
          <a:bodyPr/>
          <a:lstStyle/>
          <a:p>
            <a:pPr algn="ctr"/>
            <a:r>
              <a:rPr lang="en-US" altLang="ja-JP" sz="1400" dirty="0"/>
              <a:t>6</a:t>
            </a:r>
            <a:endParaRPr lang="en-US" sz="1400" dirty="0"/>
          </a:p>
        </p:txBody>
      </p:sp>
      <p:pic>
        <p:nvPicPr>
          <p:cNvPr id="8" name="図 7">
            <a:extLst>
              <a:ext uri="{FF2B5EF4-FFF2-40B4-BE49-F238E27FC236}">
                <a16:creationId xmlns="" xmlns:a16="http://schemas.microsoft.com/office/drawing/2014/main" id="{8E9868BB-0361-4D1B-A2F1-4FB9698AB51F}"/>
              </a:ext>
            </a:extLst>
          </p:cNvPr>
          <p:cNvPicPr>
            <a:picLocks noChangeAspect="1"/>
          </p:cNvPicPr>
          <p:nvPr/>
        </p:nvPicPr>
        <p:blipFill>
          <a:blip r:embed="rId2"/>
          <a:stretch>
            <a:fillRect/>
          </a:stretch>
        </p:blipFill>
        <p:spPr>
          <a:xfrm>
            <a:off x="9844857" y="5777615"/>
            <a:ext cx="2206589" cy="539388"/>
          </a:xfrm>
          <a:prstGeom prst="rect">
            <a:avLst/>
          </a:prstGeom>
        </p:spPr>
      </p:pic>
    </p:spTree>
    <p:extLst>
      <p:ext uri="{BB962C8B-B14F-4D97-AF65-F5344CB8AC3E}">
        <p14:creationId xmlns:p14="http://schemas.microsoft.com/office/powerpoint/2010/main" val="504095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 xmlns:a16="http://schemas.microsoft.com/office/drawing/2014/main" id="{3A52C1A0-435E-4A72-9781-F4A3D793F312}"/>
              </a:ext>
            </a:extLst>
          </p:cNvPr>
          <p:cNvSpPr/>
          <p:nvPr/>
        </p:nvSpPr>
        <p:spPr>
          <a:xfrm>
            <a:off x="1170122" y="4300780"/>
            <a:ext cx="9946037" cy="5811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a:extLst>
              <a:ext uri="{FF2B5EF4-FFF2-40B4-BE49-F238E27FC236}">
                <a16:creationId xmlns="" xmlns:a16="http://schemas.microsoft.com/office/drawing/2014/main" id="{B8120B3A-55EE-4F8B-9777-248040D3FF9A}"/>
              </a:ext>
            </a:extLst>
          </p:cNvPr>
          <p:cNvSpPr txBox="1"/>
          <p:nvPr/>
        </p:nvSpPr>
        <p:spPr>
          <a:xfrm>
            <a:off x="595360" y="782738"/>
            <a:ext cx="10661290" cy="4524315"/>
          </a:xfrm>
          <a:prstGeom prst="rect">
            <a:avLst/>
          </a:prstGeom>
          <a:noFill/>
        </p:spPr>
        <p:txBody>
          <a:bodyPr wrap="square" rtlCol="0">
            <a:spAutoFit/>
          </a:bodyPr>
          <a:lstStyle/>
          <a:p>
            <a:pPr marL="269240" indent="-267970" algn="just">
              <a:lnSpc>
                <a:spcPct val="200000"/>
              </a:lnSpc>
              <a:spcAft>
                <a:spcPts val="0"/>
              </a:spcAft>
            </a:pPr>
            <a:r>
              <a:rPr lang="en-US" altLang="ja-JP" b="1" kern="100" dirty="0">
                <a:latin typeface="メイリオ" panose="020B0604030504040204" pitchFamily="50" charset="-128"/>
                <a:ea typeface="メイリオ" panose="020B0604030504040204" pitchFamily="50" charset="-128"/>
                <a:cs typeface="Times New Roman" panose="02020603050405020304" pitchFamily="18" charset="0"/>
              </a:rPr>
              <a:t>&lt;</a:t>
            </a:r>
            <a:r>
              <a:rPr lang="ja-JP" altLang="en-US" b="1" kern="100" dirty="0">
                <a:latin typeface="メイリオ" panose="020B0604030504040204" pitchFamily="50" charset="-128"/>
                <a:ea typeface="メイリオ" panose="020B0604030504040204" pitchFamily="50" charset="-128"/>
                <a:cs typeface="Times New Roman" panose="02020603050405020304" pitchFamily="18" charset="0"/>
              </a:rPr>
              <a:t>背景・解説</a:t>
            </a:r>
            <a:r>
              <a:rPr lang="en-US" altLang="ja-JP" b="1" kern="100" dirty="0">
                <a:latin typeface="メイリオ" panose="020B0604030504040204" pitchFamily="50" charset="-128"/>
                <a:ea typeface="メイリオ" panose="020B0604030504040204" pitchFamily="50" charset="-128"/>
                <a:cs typeface="Times New Roman" panose="02020603050405020304" pitchFamily="18" charset="0"/>
              </a:rPr>
              <a:t>&gt;</a:t>
            </a:r>
          </a:p>
          <a:p>
            <a:pPr marL="269240" indent="-267970" algn="just">
              <a:lnSpc>
                <a:spcPct val="200000"/>
              </a:lnSpc>
              <a:spcAft>
                <a:spcPts val="0"/>
              </a:spcAft>
            </a:pPr>
            <a:r>
              <a:rPr lang="ja-JP" altLang="en-US" kern="100" dirty="0" smtClean="0">
                <a:latin typeface="メイリオ" panose="020B0604030504040204" pitchFamily="50" charset="-128"/>
                <a:ea typeface="メイリオ" panose="020B0604030504040204" pitchFamily="50" charset="-128"/>
                <a:cs typeface="Times New Roman" panose="02020603050405020304" pitchFamily="18" charset="0"/>
              </a:rPr>
              <a:t>　為替</a:t>
            </a:r>
            <a:r>
              <a:rPr lang="ja-JP" altLang="en-US" kern="100" dirty="0">
                <a:latin typeface="メイリオ" panose="020B0604030504040204" pitchFamily="50" charset="-128"/>
                <a:ea typeface="メイリオ" panose="020B0604030504040204" pitchFamily="50" charset="-128"/>
                <a:cs typeface="Times New Roman" panose="02020603050405020304" pitchFamily="18" charset="0"/>
              </a:rPr>
              <a:t>等の</a:t>
            </a:r>
            <a:r>
              <a:rPr lang="ja-JP" altLang="en-US" kern="100" dirty="0" smtClean="0">
                <a:latin typeface="メイリオ" panose="020B0604030504040204" pitchFamily="50" charset="-128"/>
                <a:ea typeface="メイリオ" panose="020B0604030504040204" pitchFamily="50" charset="-128"/>
                <a:cs typeface="Times New Roman" panose="02020603050405020304" pitchFamily="18" charset="0"/>
              </a:rPr>
              <a:t>デリバティブに関し</a:t>
            </a:r>
            <a:r>
              <a:rPr lang="ja-JP" altLang="en-US" kern="100" dirty="0">
                <a:latin typeface="メイリオ" panose="020B0604030504040204" pitchFamily="50" charset="-128"/>
                <a:ea typeface="メイリオ" panose="020B0604030504040204" pitchFamily="50" charset="-128"/>
                <a:cs typeface="Times New Roman" panose="02020603050405020304" pitchFamily="18" charset="0"/>
              </a:rPr>
              <a:t>、いわゆる</a:t>
            </a:r>
            <a:r>
              <a:rPr lang="ja-JP" altLang="en-US" kern="100" dirty="0" smtClean="0">
                <a:latin typeface="メイリオ" panose="020B0604030504040204" pitchFamily="50" charset="-128"/>
                <a:ea typeface="メイリオ" panose="020B0604030504040204" pitchFamily="50" charset="-128"/>
                <a:cs typeface="Times New Roman" panose="02020603050405020304" pitchFamily="18" charset="0"/>
              </a:rPr>
              <a:t>デリバティブプロ</a:t>
            </a:r>
            <a:r>
              <a:rPr lang="en-US" altLang="ja-JP" kern="100" dirty="0" smtClean="0">
                <a:latin typeface="メイリオ" panose="020B0604030504040204" pitchFamily="50" charset="-128"/>
                <a:ea typeface="メイリオ" panose="020B0604030504040204" pitchFamily="50" charset="-128"/>
                <a:cs typeface="Times New Roman" panose="02020603050405020304" pitchFamily="18" charset="0"/>
              </a:rPr>
              <a:t>(</a:t>
            </a:r>
            <a:r>
              <a:rPr lang="en-US" altLang="ja-JP" kern="100" dirty="0">
                <a:latin typeface="メイリオ" panose="020B0604030504040204" pitchFamily="50" charset="-128"/>
                <a:ea typeface="メイリオ" panose="020B0604030504040204" pitchFamily="50" charset="-128"/>
                <a:cs typeface="Times New Roman" panose="02020603050405020304" pitchFamily="18" charset="0"/>
              </a:rPr>
              <a:t>10</a:t>
            </a:r>
            <a:r>
              <a:rPr lang="ja-JP" altLang="en-US" kern="100" dirty="0">
                <a:latin typeface="メイリオ" panose="020B0604030504040204" pitchFamily="50" charset="-128"/>
                <a:ea typeface="メイリオ" panose="020B0604030504040204" pitchFamily="50" charset="-128"/>
                <a:cs typeface="Times New Roman" panose="02020603050405020304" pitchFamily="18" charset="0"/>
              </a:rPr>
              <a:t>億円以上の有価証券</a:t>
            </a:r>
            <a:r>
              <a:rPr lang="ja-JP" altLang="en-US" kern="100" dirty="0" smtClean="0">
                <a:latin typeface="メイリオ" panose="020B0604030504040204" pitchFamily="50" charset="-128"/>
                <a:ea typeface="メイリオ" panose="020B0604030504040204" pitchFamily="50" charset="-128"/>
                <a:cs typeface="Times New Roman" panose="02020603050405020304" pitchFamily="18" charset="0"/>
              </a:rPr>
              <a:t>を有する</a:t>
            </a:r>
            <a:r>
              <a:rPr lang="ja-JP" altLang="en-US" kern="100" dirty="0">
                <a:latin typeface="メイリオ" panose="020B0604030504040204" pitchFamily="50" charset="-128"/>
                <a:ea typeface="メイリオ" panose="020B0604030504040204" pitchFamily="50" charset="-128"/>
                <a:cs typeface="Times New Roman" panose="02020603050405020304" pitchFamily="18" charset="0"/>
              </a:rPr>
              <a:t>等のプロ</a:t>
            </a:r>
            <a:r>
              <a:rPr lang="en-US" altLang="ja-JP" kern="100"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en-US" kern="100" dirty="0">
                <a:latin typeface="メイリオ" panose="020B0604030504040204" pitchFamily="50" charset="-128"/>
                <a:ea typeface="メイリオ" panose="020B0604030504040204" pitchFamily="50" charset="-128"/>
                <a:cs typeface="Times New Roman" panose="02020603050405020304" pitchFamily="18" charset="0"/>
              </a:rPr>
              <a:t>との間で取引をする場合、金融商品取引業の登録が不要とされている。</a:t>
            </a:r>
          </a:p>
          <a:p>
            <a:pPr marL="269240" indent="-267970" algn="just">
              <a:lnSpc>
                <a:spcPct val="200000"/>
              </a:lnSpc>
              <a:spcAft>
                <a:spcPts val="0"/>
              </a:spcAft>
            </a:pPr>
            <a:r>
              <a:rPr lang="ja-JP" altLang="en-US" kern="100" dirty="0" smtClean="0">
                <a:latin typeface="メイリオ" panose="020B0604030504040204" pitchFamily="50" charset="-128"/>
                <a:ea typeface="メイリオ" panose="020B0604030504040204" pitchFamily="50" charset="-128"/>
                <a:cs typeface="Times New Roman" panose="02020603050405020304" pitchFamily="18" charset="0"/>
              </a:rPr>
              <a:t>　暗号</a:t>
            </a:r>
            <a:r>
              <a:rPr lang="ja-JP" altLang="en-US" kern="100" dirty="0">
                <a:latin typeface="メイリオ" panose="020B0604030504040204" pitchFamily="50" charset="-128"/>
                <a:ea typeface="メイリオ" panose="020B0604030504040204" pitchFamily="50" charset="-128"/>
                <a:cs typeface="Times New Roman" panose="02020603050405020304" pitchFamily="18" charset="0"/>
              </a:rPr>
              <a:t>資産デリバティブに関し、改正案では</a:t>
            </a:r>
            <a:r>
              <a:rPr lang="ja-JP" altLang="en-US" kern="100" dirty="0" smtClean="0">
                <a:latin typeface="メイリオ" panose="020B0604030504040204" pitchFamily="50" charset="-128"/>
                <a:ea typeface="メイリオ" panose="020B0604030504040204" pitchFamily="50" charset="-128"/>
                <a:cs typeface="Times New Roman" panose="02020603050405020304" pitchFamily="18" charset="0"/>
              </a:rPr>
              <a:t>デリバティブプロ相手の</a:t>
            </a:r>
            <a:r>
              <a:rPr lang="ja-JP" altLang="en-US" kern="100" dirty="0">
                <a:latin typeface="メイリオ" panose="020B0604030504040204" pitchFamily="50" charset="-128"/>
                <a:ea typeface="メイリオ" panose="020B0604030504040204" pitchFamily="50" charset="-128"/>
                <a:cs typeface="Times New Roman" panose="02020603050405020304" pitchFamily="18" charset="0"/>
              </a:rPr>
              <a:t>適用除外が</a:t>
            </a:r>
            <a:r>
              <a:rPr lang="ja-JP" altLang="en-US" kern="100" dirty="0" smtClean="0">
                <a:latin typeface="メイリオ" panose="020B0604030504040204" pitchFamily="50" charset="-128"/>
                <a:ea typeface="メイリオ" panose="020B0604030504040204" pitchFamily="50" charset="-128"/>
                <a:cs typeface="Times New Roman" panose="02020603050405020304" pitchFamily="18" charset="0"/>
              </a:rPr>
              <a:t>認められて</a:t>
            </a:r>
            <a:r>
              <a:rPr lang="ja-JP" altLang="en-US" kern="100" dirty="0">
                <a:latin typeface="メイリオ" panose="020B0604030504040204" pitchFamily="50" charset="-128"/>
                <a:ea typeface="メイリオ" panose="020B0604030504040204" pitchFamily="50" charset="-128"/>
                <a:cs typeface="Times New Roman" panose="02020603050405020304" pitchFamily="18" charset="0"/>
              </a:rPr>
              <a:t>いなかったのに対し、これを認めるよう業界等から要望があった</a:t>
            </a:r>
            <a:r>
              <a:rPr lang="ja-JP" altLang="en-US" kern="100" dirty="0" smtClean="0">
                <a:latin typeface="メイリオ" panose="020B0604030504040204" pitchFamily="50" charset="-128"/>
                <a:ea typeface="メイリオ" panose="020B0604030504040204" pitchFamily="50" charset="-128"/>
                <a:cs typeface="Times New Roman" panose="02020603050405020304" pitchFamily="18" charset="0"/>
              </a:rPr>
              <a:t>。</a:t>
            </a:r>
            <a:endParaRPr lang="en-US" altLang="ja-JP" kern="100" dirty="0" smtClean="0">
              <a:latin typeface="メイリオ" panose="020B0604030504040204" pitchFamily="50" charset="-128"/>
              <a:ea typeface="メイリオ" panose="020B0604030504040204" pitchFamily="50" charset="-128"/>
              <a:cs typeface="Times New Roman" panose="02020603050405020304" pitchFamily="18" charset="0"/>
            </a:endParaRPr>
          </a:p>
          <a:p>
            <a:pPr marL="269240" indent="-267970" algn="just">
              <a:lnSpc>
                <a:spcPct val="200000"/>
              </a:lnSpc>
              <a:spcAft>
                <a:spcPts val="0"/>
              </a:spcAft>
            </a:pPr>
            <a:r>
              <a:rPr lang="ja-JP" altLang="en-US" kern="100"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en-US" kern="100" dirty="0" smtClean="0">
                <a:latin typeface="メイリオ" panose="020B0604030504040204" pitchFamily="50" charset="-128"/>
                <a:ea typeface="メイリオ" panose="020B0604030504040204" pitchFamily="50" charset="-128"/>
                <a:cs typeface="Times New Roman" panose="02020603050405020304" pitchFamily="18" charset="0"/>
              </a:rPr>
              <a:t>これ</a:t>
            </a:r>
            <a:r>
              <a:rPr lang="ja-JP" altLang="en-US" kern="100" dirty="0">
                <a:latin typeface="メイリオ" panose="020B0604030504040204" pitchFamily="50" charset="-128"/>
                <a:ea typeface="メイリオ" panose="020B0604030504040204" pitchFamily="50" charset="-128"/>
                <a:cs typeface="Times New Roman" panose="02020603050405020304" pitchFamily="18" charset="0"/>
              </a:rPr>
              <a:t>に対し、</a:t>
            </a:r>
            <a:r>
              <a:rPr lang="ja-JP" altLang="en-US" u="sng" kern="100" dirty="0">
                <a:latin typeface="メイリオ" panose="020B0604030504040204" pitchFamily="50" charset="-128"/>
                <a:ea typeface="メイリオ" panose="020B0604030504040204" pitchFamily="50" charset="-128"/>
                <a:cs typeface="Times New Roman" panose="02020603050405020304" pitchFamily="18" charset="0"/>
              </a:rPr>
              <a:t>①暗号資産デリバティブには積極的な社会的意義を見出しがたい</a:t>
            </a:r>
            <a:r>
              <a:rPr lang="ja-JP" altLang="en-US" kern="100" dirty="0">
                <a:latin typeface="メイリオ" panose="020B0604030504040204" pitchFamily="50" charset="-128"/>
                <a:ea typeface="メイリオ" panose="020B0604030504040204" pitchFamily="50" charset="-128"/>
                <a:cs typeface="Times New Roman" panose="02020603050405020304" pitchFamily="18" charset="0"/>
              </a:rPr>
              <a:t>、②</a:t>
            </a:r>
            <a:r>
              <a:rPr lang="ja-JP" altLang="en-US" u="sng" kern="100" dirty="0">
                <a:latin typeface="メイリオ" panose="020B0604030504040204" pitchFamily="50" charset="-128"/>
                <a:ea typeface="メイリオ" panose="020B0604030504040204" pitchFamily="50" charset="-128"/>
                <a:cs typeface="Times New Roman" panose="02020603050405020304" pitchFamily="18" charset="0"/>
              </a:rPr>
              <a:t>現物の暗号資産</a:t>
            </a:r>
            <a:r>
              <a:rPr lang="ja-JP" altLang="en-US" u="sng" kern="100" dirty="0" smtClean="0">
                <a:latin typeface="メイリオ" panose="020B0604030504040204" pitchFamily="50" charset="-128"/>
                <a:ea typeface="メイリオ" panose="020B0604030504040204" pitchFamily="50" charset="-128"/>
                <a:cs typeface="Times New Roman" panose="02020603050405020304" pitchFamily="18" charset="0"/>
              </a:rPr>
              <a:t>について</a:t>
            </a:r>
            <a:r>
              <a:rPr lang="ja-JP" altLang="en-US" u="sng" kern="100" dirty="0">
                <a:latin typeface="メイリオ" panose="020B0604030504040204" pitchFamily="50" charset="-128"/>
                <a:ea typeface="メイリオ" panose="020B0604030504040204" pitchFamily="50" charset="-128"/>
                <a:cs typeface="Times New Roman" panose="02020603050405020304" pitchFamily="18" charset="0"/>
              </a:rPr>
              <a:t>も規制があるところデリバティブにも規制を及ぶす必要がある</a:t>
            </a:r>
            <a:r>
              <a:rPr lang="ja-JP" altLang="en-US" kern="100" dirty="0">
                <a:latin typeface="メイリオ" panose="020B0604030504040204" pitchFamily="50" charset="-128"/>
                <a:ea typeface="メイリオ" panose="020B0604030504040204" pitchFamily="50" charset="-128"/>
                <a:cs typeface="Times New Roman" panose="02020603050405020304" pitchFamily="18" charset="0"/>
              </a:rPr>
              <a:t>、等の理由で、</a:t>
            </a:r>
            <a:r>
              <a:rPr lang="ja-JP" altLang="en-US" kern="100" dirty="0" smtClean="0">
                <a:latin typeface="メイリオ" panose="020B0604030504040204" pitchFamily="50" charset="-128"/>
                <a:ea typeface="メイリオ" panose="020B0604030504040204" pitchFamily="50" charset="-128"/>
                <a:cs typeface="Times New Roman" panose="02020603050405020304" pitchFamily="18" charset="0"/>
              </a:rPr>
              <a:t>デリバティブプロ</a:t>
            </a:r>
            <a:r>
              <a:rPr lang="ja-JP" altLang="en-US" kern="100" dirty="0">
                <a:latin typeface="メイリオ" panose="020B0604030504040204" pitchFamily="50" charset="-128"/>
                <a:ea typeface="メイリオ" panose="020B0604030504040204" pitchFamily="50" charset="-128"/>
                <a:cs typeface="Times New Roman" panose="02020603050405020304" pitchFamily="18" charset="0"/>
              </a:rPr>
              <a:t>の適用除外を認めないとされた。</a:t>
            </a:r>
          </a:p>
        </p:txBody>
      </p:sp>
      <p:sp>
        <p:nvSpPr>
          <p:cNvPr id="3" name="スライド番号プレースホルダー 2">
            <a:extLst>
              <a:ext uri="{FF2B5EF4-FFF2-40B4-BE49-F238E27FC236}">
                <a16:creationId xmlns="" xmlns:a16="http://schemas.microsoft.com/office/drawing/2014/main" id="{B8CF0D3E-45AC-43F9-B5FC-3FD7DB632904}"/>
              </a:ext>
            </a:extLst>
          </p:cNvPr>
          <p:cNvSpPr>
            <a:spLocks noGrp="1"/>
          </p:cNvSpPr>
          <p:nvPr>
            <p:ph type="sldNum" sz="quarter" idx="12"/>
          </p:nvPr>
        </p:nvSpPr>
        <p:spPr>
          <a:xfrm>
            <a:off x="0" y="6492875"/>
            <a:ext cx="1312025" cy="365125"/>
          </a:xfrm>
        </p:spPr>
        <p:txBody>
          <a:bodyPr/>
          <a:lstStyle/>
          <a:p>
            <a:pPr algn="ctr"/>
            <a:r>
              <a:rPr lang="en-US" altLang="ja-JP" sz="1400" dirty="0"/>
              <a:t>7</a:t>
            </a:r>
            <a:endParaRPr lang="en-US" sz="1400" dirty="0"/>
          </a:p>
        </p:txBody>
      </p:sp>
      <p:pic>
        <p:nvPicPr>
          <p:cNvPr id="8" name="図 7">
            <a:extLst>
              <a:ext uri="{FF2B5EF4-FFF2-40B4-BE49-F238E27FC236}">
                <a16:creationId xmlns="" xmlns:a16="http://schemas.microsoft.com/office/drawing/2014/main" id="{8E9868BB-0361-4D1B-A2F1-4FB9698AB51F}"/>
              </a:ext>
            </a:extLst>
          </p:cNvPr>
          <p:cNvPicPr>
            <a:picLocks noChangeAspect="1"/>
          </p:cNvPicPr>
          <p:nvPr/>
        </p:nvPicPr>
        <p:blipFill>
          <a:blip r:embed="rId2"/>
          <a:stretch>
            <a:fillRect/>
          </a:stretch>
        </p:blipFill>
        <p:spPr>
          <a:xfrm>
            <a:off x="9844857" y="5777615"/>
            <a:ext cx="2206589" cy="539388"/>
          </a:xfrm>
          <a:prstGeom prst="rect">
            <a:avLst/>
          </a:prstGeom>
        </p:spPr>
      </p:pic>
    </p:spTree>
    <p:extLst>
      <p:ext uri="{BB962C8B-B14F-4D97-AF65-F5344CB8AC3E}">
        <p14:creationId xmlns:p14="http://schemas.microsoft.com/office/powerpoint/2010/main" val="33738676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a:extLst>
              <a:ext uri="{FF2B5EF4-FFF2-40B4-BE49-F238E27FC236}">
                <a16:creationId xmlns="" xmlns:a16="http://schemas.microsoft.com/office/drawing/2014/main" id="{9A0D3612-0E5A-483F-9315-286BA29D2167}"/>
              </a:ext>
            </a:extLst>
          </p:cNvPr>
          <p:cNvSpPr/>
          <p:nvPr/>
        </p:nvSpPr>
        <p:spPr>
          <a:xfrm>
            <a:off x="1170122" y="4300780"/>
            <a:ext cx="9946037" cy="5811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Subtitle 2">
            <a:extLst>
              <a:ext uri="{FF2B5EF4-FFF2-40B4-BE49-F238E27FC236}">
                <a16:creationId xmlns="" xmlns:a16="http://schemas.microsoft.com/office/drawing/2014/main" id="{5A98E287-62D1-4656-B15C-113E37501F83}"/>
              </a:ext>
            </a:extLst>
          </p:cNvPr>
          <p:cNvSpPr>
            <a:spLocks noGrp="1"/>
          </p:cNvSpPr>
          <p:nvPr>
            <p:ph type="subTitle" idx="1"/>
          </p:nvPr>
        </p:nvSpPr>
        <p:spPr>
          <a:xfrm>
            <a:off x="628214" y="409769"/>
            <a:ext cx="10777355" cy="630274"/>
          </a:xfrm>
        </p:spPr>
        <p:txBody>
          <a:bodyPr anchor="ctr">
            <a:noAutofit/>
          </a:bodyPr>
          <a:lstStyle/>
          <a:p>
            <a:pPr marL="269240" indent="-269240" algn="just">
              <a:spcAft>
                <a:spcPts val="0"/>
              </a:spcAft>
            </a:pPr>
            <a:r>
              <a:rPr lang="ja-JP" altLang="en-US" sz="2400" b="1" kern="100" dirty="0">
                <a:latin typeface="+mj-ea"/>
                <a:ea typeface="+mj-ea"/>
                <a:cs typeface="Times New Roman" panose="02020603050405020304" pitchFamily="18" charset="0"/>
              </a:rPr>
              <a:t>　</a:t>
            </a:r>
            <a:endParaRPr kumimoji="1" lang="en-US" sz="2400" dirty="0">
              <a:latin typeface="+mj-ea"/>
              <a:ea typeface="+mj-ea"/>
            </a:endParaRPr>
          </a:p>
        </p:txBody>
      </p:sp>
      <p:sp>
        <p:nvSpPr>
          <p:cNvPr id="7" name="テキスト ボックス 6">
            <a:extLst>
              <a:ext uri="{FF2B5EF4-FFF2-40B4-BE49-F238E27FC236}">
                <a16:creationId xmlns="" xmlns:a16="http://schemas.microsoft.com/office/drawing/2014/main" id="{8C27270F-0DFF-4E49-A4AB-5348619192AA}"/>
              </a:ext>
            </a:extLst>
          </p:cNvPr>
          <p:cNvSpPr txBox="1"/>
          <p:nvPr/>
        </p:nvSpPr>
        <p:spPr>
          <a:xfrm>
            <a:off x="628214" y="537540"/>
            <a:ext cx="10665673" cy="461665"/>
          </a:xfrm>
          <a:prstGeom prst="rect">
            <a:avLst/>
          </a:prstGeom>
          <a:noFill/>
        </p:spPr>
        <p:txBody>
          <a:bodyPr wrap="square" rtlCol="0">
            <a:spAutoFit/>
          </a:bodyPr>
          <a:lstStyle/>
          <a:p>
            <a:pPr marL="269240" indent="-269240" algn="just">
              <a:spcAft>
                <a:spcPts val="0"/>
              </a:spcAft>
            </a:pPr>
            <a:r>
              <a:rPr lang="en-US" altLang="ja-JP" sz="2400" b="1" kern="100" dirty="0">
                <a:solidFill>
                  <a:schemeClr val="accent1">
                    <a:lumMod val="75000"/>
                  </a:schemeClr>
                </a:solidFill>
                <a:latin typeface="メイリオ" panose="020B0604030504040204" pitchFamily="50" charset="-128"/>
                <a:ea typeface="メイリオ" panose="020B0604030504040204" pitchFamily="50" charset="-128"/>
                <a:cs typeface="Times New Roman" panose="02020603050405020304" pitchFamily="18" charset="0"/>
              </a:rPr>
              <a:t>4.2	</a:t>
            </a:r>
            <a:r>
              <a:rPr lang="ja-JP" altLang="en-US" sz="2400" b="1" kern="100" dirty="0">
                <a:solidFill>
                  <a:schemeClr val="accent1">
                    <a:lumMod val="75000"/>
                  </a:schemeClr>
                </a:solidFill>
                <a:latin typeface="メイリオ" panose="020B0604030504040204" pitchFamily="50" charset="-128"/>
                <a:ea typeface="メイリオ" panose="020B0604030504040204" pitchFamily="50" charset="-128"/>
                <a:cs typeface="Times New Roman" panose="02020603050405020304" pitchFamily="18" charset="0"/>
              </a:rPr>
              <a:t>日本の業者が海外の業者との間で行う暗号資産関連デリバティブ取引</a:t>
            </a:r>
            <a:endParaRPr lang="ja-JP" altLang="ja-JP" sz="2400" kern="100" dirty="0">
              <a:solidFill>
                <a:schemeClr val="accent1">
                  <a:lumMod val="75000"/>
                </a:schemeClr>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2" name="テキスト ボックス 1">
            <a:extLst>
              <a:ext uri="{FF2B5EF4-FFF2-40B4-BE49-F238E27FC236}">
                <a16:creationId xmlns="" xmlns:a16="http://schemas.microsoft.com/office/drawing/2014/main" id="{B982C586-4FB9-4CB2-9AA3-15CAC37CF91F}"/>
              </a:ext>
            </a:extLst>
          </p:cNvPr>
          <p:cNvSpPr txBox="1"/>
          <p:nvPr/>
        </p:nvSpPr>
        <p:spPr>
          <a:xfrm>
            <a:off x="628214" y="1089158"/>
            <a:ext cx="10777355" cy="2862322"/>
          </a:xfrm>
          <a:prstGeom prst="rect">
            <a:avLst/>
          </a:prstGeom>
          <a:noFill/>
        </p:spPr>
        <p:txBody>
          <a:bodyPr wrap="square" rtlCol="0">
            <a:spAutoFit/>
          </a:bodyPr>
          <a:lstStyle/>
          <a:p>
            <a:pPr>
              <a:lnSpc>
                <a:spcPct val="200000"/>
              </a:lnSpc>
            </a:pPr>
            <a:r>
              <a:rPr lang="en-US" altLang="ja-JP" sz="1800" b="1" dirty="0">
                <a:latin typeface="メイリオ" panose="020B0604030504040204" pitchFamily="50" charset="-128"/>
                <a:ea typeface="メイリオ" panose="020B0604030504040204" pitchFamily="50" charset="-128"/>
              </a:rPr>
              <a:t>&lt;</a:t>
            </a:r>
            <a:r>
              <a:rPr lang="ja-JP" altLang="en-US" sz="1800" b="1" dirty="0">
                <a:latin typeface="メイリオ" panose="020B0604030504040204" pitchFamily="50" charset="-128"/>
                <a:ea typeface="メイリオ" panose="020B0604030504040204" pitchFamily="50" charset="-128"/>
              </a:rPr>
              <a:t>パブコメ結果</a:t>
            </a:r>
            <a:r>
              <a:rPr lang="en-US" altLang="ja-JP" sz="1800" b="1" dirty="0">
                <a:latin typeface="メイリオ" panose="020B0604030504040204" pitchFamily="50" charset="-128"/>
                <a:ea typeface="メイリオ" panose="020B0604030504040204" pitchFamily="50" charset="-128"/>
              </a:rPr>
              <a:t>&gt;</a:t>
            </a:r>
          </a:p>
          <a:p>
            <a:pPr>
              <a:lnSpc>
                <a:spcPct val="200000"/>
              </a:lnSpc>
            </a:pPr>
            <a:r>
              <a:rPr lang="ja-JP" altLang="en-US" sz="1800" dirty="0" smtClean="0">
                <a:latin typeface="メイリオ" panose="020B0604030504040204" pitchFamily="50" charset="-128"/>
                <a:ea typeface="メイリオ" panose="020B0604030504040204" pitchFamily="50" charset="-128"/>
              </a:rPr>
              <a:t>定義府令</a:t>
            </a:r>
            <a:r>
              <a:rPr lang="en-US" altLang="ja-JP" sz="1800" dirty="0">
                <a:latin typeface="メイリオ" panose="020B0604030504040204" pitchFamily="50" charset="-128"/>
                <a:ea typeface="メイリオ" panose="020B0604030504040204" pitchFamily="50" charset="-128"/>
              </a:rPr>
              <a:t>16</a:t>
            </a:r>
            <a:r>
              <a:rPr lang="ja-JP" altLang="en-US" sz="1800" dirty="0">
                <a:latin typeface="メイリオ" panose="020B0604030504040204" pitchFamily="50" charset="-128"/>
                <a:ea typeface="メイリオ" panose="020B0604030504040204" pitchFamily="50" charset="-128"/>
              </a:rPr>
              <a:t>条</a:t>
            </a:r>
            <a:r>
              <a:rPr lang="en-US" altLang="ja-JP" sz="1800" dirty="0">
                <a:latin typeface="メイリオ" panose="020B0604030504040204" pitchFamily="50" charset="-128"/>
                <a:ea typeface="メイリオ" panose="020B0604030504040204" pitchFamily="50" charset="-128"/>
              </a:rPr>
              <a:t>1</a:t>
            </a:r>
            <a:r>
              <a:rPr lang="ja-JP" altLang="en-US" sz="1800" dirty="0">
                <a:latin typeface="メイリオ" panose="020B0604030504040204" pitchFamily="50" charset="-128"/>
                <a:ea typeface="メイリオ" panose="020B0604030504040204" pitchFamily="50" charset="-128"/>
              </a:rPr>
              <a:t>項</a:t>
            </a:r>
            <a:r>
              <a:rPr lang="en-US" altLang="ja-JP" sz="1800" dirty="0">
                <a:latin typeface="メイリオ" panose="020B0604030504040204" pitchFamily="50" charset="-128"/>
                <a:ea typeface="メイリオ" panose="020B0604030504040204" pitchFamily="50" charset="-128"/>
              </a:rPr>
              <a:t>4</a:t>
            </a:r>
            <a:r>
              <a:rPr lang="ja-JP" altLang="en-US" sz="1800" dirty="0">
                <a:latin typeface="メイリオ" panose="020B0604030504040204" pitchFamily="50" charset="-128"/>
                <a:ea typeface="メイリオ" panose="020B0604030504040204" pitchFamily="50" charset="-128"/>
              </a:rPr>
              <a:t>号の</a:t>
            </a:r>
            <a:r>
              <a:rPr lang="en-US" altLang="ja-JP" sz="1800" dirty="0" smtClean="0">
                <a:latin typeface="メイリオ" panose="020B0604030504040204" pitchFamily="50" charset="-128"/>
                <a:ea typeface="メイリオ" panose="020B0604030504040204" pitchFamily="50" charset="-128"/>
              </a:rPr>
              <a:t>2</a:t>
            </a:r>
            <a:r>
              <a:rPr lang="ja-JP" altLang="en-US" sz="1800" dirty="0" smtClean="0">
                <a:latin typeface="メイリオ" panose="020B0604030504040204" pitchFamily="50" charset="-128"/>
                <a:ea typeface="メイリオ" panose="020B0604030504040204" pitchFamily="50" charset="-128"/>
              </a:rPr>
              <a:t>の</a:t>
            </a:r>
            <a:endParaRPr lang="en-US" altLang="ja-JP" sz="1800" dirty="0" smtClean="0">
              <a:latin typeface="メイリオ" panose="020B0604030504040204" pitchFamily="50" charset="-128"/>
              <a:ea typeface="メイリオ" panose="020B0604030504040204" pitchFamily="50" charset="-128"/>
            </a:endParaRPr>
          </a:p>
          <a:p>
            <a:pPr>
              <a:lnSpc>
                <a:spcPct val="200000"/>
              </a:lnSpc>
            </a:pPr>
            <a:r>
              <a:rPr lang="en-US" altLang="ja-JP" sz="1800" dirty="0" smtClean="0">
                <a:latin typeface="メイリオ" panose="020B0604030504040204" pitchFamily="50" charset="-128"/>
                <a:ea typeface="メイリオ" panose="020B0604030504040204" pitchFamily="50" charset="-128"/>
              </a:rPr>
              <a:t>｢</a:t>
            </a:r>
            <a:r>
              <a:rPr lang="ja-JP" altLang="en-US" sz="1800" dirty="0">
                <a:latin typeface="メイリオ" panose="020B0604030504040204" pitchFamily="50" charset="-128"/>
                <a:ea typeface="メイリオ" panose="020B0604030504040204" pitchFamily="50" charset="-128"/>
              </a:rPr>
              <a:t>外国の法令に準拠して暗号資産関連店頭デリバティブ取引を行っている場合</a:t>
            </a:r>
            <a:r>
              <a:rPr lang="en-US" altLang="ja-JP" sz="1800" dirty="0">
                <a:latin typeface="メイリオ" panose="020B0604030504040204" pitchFamily="50" charset="-128"/>
                <a:ea typeface="メイリオ" panose="020B0604030504040204" pitchFamily="50" charset="-128"/>
              </a:rPr>
              <a:t>｣</a:t>
            </a:r>
            <a:r>
              <a:rPr lang="ja-JP" altLang="en-US" sz="1800" dirty="0">
                <a:latin typeface="メイリオ" panose="020B0604030504040204" pitchFamily="50" charset="-128"/>
                <a:ea typeface="メイリオ" panose="020B0604030504040204" pitchFamily="50" charset="-128"/>
              </a:rPr>
              <a:t>とは、現地の金商法に類似した法律で、金商法に類似した暗号資産関連店頭デリバティブを行っている場合を含むが、それ以外にもケースバイケースで様々な他の業務が含まれうる</a:t>
            </a:r>
            <a:r>
              <a:rPr lang="en-US" altLang="ja-JP" sz="1800" dirty="0">
                <a:latin typeface="メイリオ" panose="020B0604030504040204" pitchFamily="50" charset="-128"/>
                <a:ea typeface="メイリオ" panose="020B0604030504040204" pitchFamily="50" charset="-128"/>
              </a:rPr>
              <a:t>(66</a:t>
            </a:r>
            <a:r>
              <a:rPr lang="ja-JP" altLang="en-US" sz="1800" dirty="0">
                <a:latin typeface="メイリオ" panose="020B0604030504040204" pitchFamily="50" charset="-128"/>
                <a:ea typeface="メイリオ" panose="020B0604030504040204" pitchFamily="50" charset="-128"/>
              </a:rPr>
              <a:t>番、</a:t>
            </a:r>
            <a:r>
              <a:rPr lang="en-US" altLang="ja-JP" sz="1800" dirty="0">
                <a:latin typeface="メイリオ" panose="020B0604030504040204" pitchFamily="50" charset="-128"/>
                <a:ea typeface="メイリオ" panose="020B0604030504040204" pitchFamily="50" charset="-128"/>
              </a:rPr>
              <a:t>67</a:t>
            </a:r>
            <a:r>
              <a:rPr lang="ja-JP" altLang="en-US" sz="1800" dirty="0">
                <a:latin typeface="メイリオ" panose="020B0604030504040204" pitchFamily="50" charset="-128"/>
                <a:ea typeface="メイリオ" panose="020B0604030504040204" pitchFamily="50" charset="-128"/>
              </a:rPr>
              <a:t>番</a:t>
            </a:r>
            <a:r>
              <a:rPr lang="en-US" altLang="ja-JP" sz="1800" dirty="0">
                <a:latin typeface="メイリオ" panose="020B0604030504040204" pitchFamily="50" charset="-128"/>
                <a:ea typeface="メイリオ" panose="020B0604030504040204" pitchFamily="50" charset="-128"/>
              </a:rPr>
              <a:t>)</a:t>
            </a:r>
            <a:r>
              <a:rPr lang="ja-JP" altLang="en-US" sz="1800" dirty="0">
                <a:latin typeface="メイリオ" panose="020B0604030504040204" pitchFamily="50" charset="-128"/>
                <a:ea typeface="メイリオ" panose="020B0604030504040204" pitchFamily="50" charset="-128"/>
              </a:rPr>
              <a:t>。</a:t>
            </a:r>
          </a:p>
        </p:txBody>
      </p:sp>
      <p:pic>
        <p:nvPicPr>
          <p:cNvPr id="8" name="図 7">
            <a:extLst>
              <a:ext uri="{FF2B5EF4-FFF2-40B4-BE49-F238E27FC236}">
                <a16:creationId xmlns="" xmlns:a16="http://schemas.microsoft.com/office/drawing/2014/main" id="{339493EB-D8C8-4254-8FEC-DC4172E1F7F4}"/>
              </a:ext>
            </a:extLst>
          </p:cNvPr>
          <p:cNvPicPr>
            <a:picLocks noChangeAspect="1"/>
          </p:cNvPicPr>
          <p:nvPr/>
        </p:nvPicPr>
        <p:blipFill>
          <a:blip r:embed="rId2"/>
          <a:stretch>
            <a:fillRect/>
          </a:stretch>
        </p:blipFill>
        <p:spPr>
          <a:xfrm>
            <a:off x="9844857" y="5777615"/>
            <a:ext cx="2206589" cy="539388"/>
          </a:xfrm>
          <a:prstGeom prst="rect">
            <a:avLst/>
          </a:prstGeom>
        </p:spPr>
      </p:pic>
      <p:sp>
        <p:nvSpPr>
          <p:cNvPr id="6" name="スライド番号プレースホルダー 5">
            <a:extLst>
              <a:ext uri="{FF2B5EF4-FFF2-40B4-BE49-F238E27FC236}">
                <a16:creationId xmlns="" xmlns:a16="http://schemas.microsoft.com/office/drawing/2014/main" id="{69CE42C0-7BF4-48D6-938C-FA598A5AEBA8}"/>
              </a:ext>
            </a:extLst>
          </p:cNvPr>
          <p:cNvSpPr>
            <a:spLocks noGrp="1"/>
          </p:cNvSpPr>
          <p:nvPr>
            <p:ph type="sldNum" sz="quarter" idx="12"/>
          </p:nvPr>
        </p:nvSpPr>
        <p:spPr>
          <a:xfrm>
            <a:off x="0" y="6492875"/>
            <a:ext cx="1312025" cy="365125"/>
          </a:xfrm>
        </p:spPr>
        <p:txBody>
          <a:bodyPr/>
          <a:lstStyle/>
          <a:p>
            <a:pPr algn="ctr"/>
            <a:r>
              <a:rPr lang="en-US" altLang="ja-JP" sz="1400" dirty="0"/>
              <a:t>8</a:t>
            </a:r>
            <a:endParaRPr lang="en-US" sz="1400" dirty="0"/>
          </a:p>
        </p:txBody>
      </p:sp>
    </p:spTree>
    <p:extLst>
      <p:ext uri="{BB962C8B-B14F-4D97-AF65-F5344CB8AC3E}">
        <p14:creationId xmlns:p14="http://schemas.microsoft.com/office/powerpoint/2010/main" val="1167344780"/>
      </p:ext>
    </p:extLst>
  </p:cSld>
  <p:clrMapOvr>
    <a:masterClrMapping/>
  </p:clrMapOvr>
</p:sld>
</file>

<file path=ppt/theme/theme1.xml><?xml version="1.0" encoding="utf-8"?>
<a:theme xmlns:a="http://schemas.openxmlformats.org/drawingml/2006/main" name="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532</TotalTime>
  <Words>915</Words>
  <Application>Microsoft Office PowerPoint</Application>
  <PresentationFormat>ワイド画面</PresentationFormat>
  <Paragraphs>131</Paragraphs>
  <Slides>19</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19</vt:i4>
      </vt:variant>
    </vt:vector>
  </HeadingPairs>
  <TitlesOfParts>
    <vt:vector size="27" baseType="lpstr">
      <vt:lpstr>ＭＳ Ｐゴシック</vt:lpstr>
      <vt:lpstr>メイリオ</vt:lpstr>
      <vt:lpstr>游ゴシック</vt:lpstr>
      <vt:lpstr>Calibri</vt:lpstr>
      <vt:lpstr>Calibri Light</vt:lpstr>
      <vt:lpstr>Times New Roman</vt:lpstr>
      <vt:lpstr>Wingdings</vt:lpstr>
      <vt:lpstr>レトロスペクト</vt:lpstr>
      <vt:lpstr>JCBA 暗号資産デリバティブ取引/暗号資産信用取引のパブリックコメント結果 </vt:lpstr>
      <vt:lpstr>目次</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暗号資産デリバティブ取引/暗号資産信用取引のパブリックコメント結果</dc:title>
  <dc:creator>shiho Hasegawa</dc:creator>
  <cp:lastModifiedBy>SS</cp:lastModifiedBy>
  <cp:revision>34</cp:revision>
  <cp:lastPrinted>2020-04-16T09:38:09Z</cp:lastPrinted>
  <dcterms:created xsi:type="dcterms:W3CDTF">2020-04-16T01:02:15Z</dcterms:created>
  <dcterms:modified xsi:type="dcterms:W3CDTF">2020-04-21T07:57:34Z</dcterms:modified>
</cp:coreProperties>
</file>